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1" r:id="rId4"/>
    <p:sldId id="279" r:id="rId5"/>
    <p:sldId id="263" r:id="rId6"/>
    <p:sldId id="264" r:id="rId7"/>
    <p:sldId id="270" r:id="rId8"/>
    <p:sldId id="281" r:id="rId9"/>
    <p:sldId id="278" r:id="rId10"/>
    <p:sldId id="266" r:id="rId11"/>
    <p:sldId id="269" r:id="rId12"/>
    <p:sldId id="272" r:id="rId13"/>
    <p:sldId id="273" r:id="rId14"/>
    <p:sldId id="274" r:id="rId15"/>
    <p:sldId id="276" r:id="rId16"/>
    <p:sldId id="277" r:id="rId17"/>
    <p:sldId id="280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ana" initials="l" lastIdx="0" clrIdx="0">
    <p:extLst>
      <p:ext uri="{19B8F6BF-5375-455C-9EA6-DF929625EA0E}">
        <p15:presenceInfo xmlns:p15="http://schemas.microsoft.com/office/powerpoint/2012/main" userId="lu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1A95-9E5C-4A02-8B1D-AF45C245F483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9891-960E-4162-BE41-9E8800354A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33856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171E1-1FBB-4D0D-AF0C-3EABF479EDB4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96F8-8943-4675-BC62-C2A491F866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66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379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103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469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268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89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209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372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928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69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96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628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82F4-BCB1-4DA8-94D0-F11F885F40DC}" type="datetimeFigureOut">
              <a:rPr lang="it-IT" smtClean="0"/>
              <a:t>02/06/2020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1D0D-A8E1-4DF6-AC8C-EEB5C9916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sentazione_di_Microsoft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4338" y="400050"/>
            <a:ext cx="11751467" cy="2100263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Adobe Garamond Pro" panose="02020502060506020403" pitchFamily="18" charset="0"/>
              </a:rPr>
              <a:t>Giornata Internazionale dello Sport per lo sviluppo e la pace</a:t>
            </a:r>
            <a:br>
              <a:rPr lang="it-IT" sz="3600" dirty="0" smtClean="0">
                <a:latin typeface="Adobe Garamond Pro" panose="02020502060506020403" pitchFamily="18" charset="0"/>
              </a:rPr>
            </a:br>
            <a:r>
              <a:rPr lang="it-IT" sz="2800" dirty="0" smtClean="0">
                <a:latin typeface="Adobe Garamond Pro" panose="02020502060506020403" pitchFamily="18" charset="0"/>
              </a:rPr>
              <a:t>6 aprile 2020</a:t>
            </a:r>
            <a:br>
              <a:rPr lang="it-IT" sz="2800" dirty="0" smtClean="0">
                <a:latin typeface="Adobe Garamond Pro" panose="02020502060506020403" pitchFamily="18" charset="0"/>
              </a:rPr>
            </a:br>
            <a:r>
              <a:rPr lang="it-IT" sz="2800" dirty="0" smtClean="0">
                <a:latin typeface="Adobe Garamond Pro" panose="02020502060506020403" pitchFamily="18" charset="0"/>
              </a:rPr>
              <a:t/>
            </a:r>
            <a:br>
              <a:rPr lang="it-IT" sz="2800" dirty="0" smtClean="0">
                <a:latin typeface="Adobe Garamond Pro" panose="02020502060506020403" pitchFamily="18" charset="0"/>
              </a:rPr>
            </a:br>
            <a:r>
              <a:rPr lang="it-IT" sz="4000" dirty="0" smtClean="0">
                <a:latin typeface="Adobe Garamond Pro" panose="02020502060506020403" pitchFamily="18" charset="0"/>
              </a:rPr>
              <a:t>Classe 1C</a:t>
            </a:r>
            <a:endParaRPr lang="it-IT" sz="4000" dirty="0">
              <a:latin typeface="Adobe Garamond Pro" panose="020205020605060204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0113" y="5743575"/>
            <a:ext cx="10729912" cy="642431"/>
          </a:xfrm>
        </p:spPr>
        <p:txBody>
          <a:bodyPr/>
          <a:lstStyle/>
          <a:p>
            <a:r>
              <a:rPr lang="it-IT" dirty="0" smtClean="0"/>
              <a:t>I.C. «L. Lotto-Monte San Giusto-Sc. Sec. di 1°grado-A.S.2019/2020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10435" r="12951" b="13139"/>
          <a:stretch/>
        </p:blipFill>
        <p:spPr>
          <a:xfrm>
            <a:off x="4114800" y="2744248"/>
            <a:ext cx="4300538" cy="24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7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46000" y="239066"/>
            <a:ext cx="2700000" cy="12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5400" dirty="0" smtClean="0">
                <a:solidFill>
                  <a:srgbClr val="FF0000"/>
                </a:solidFill>
                <a:effectLst/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 sport</a:t>
            </a:r>
            <a:endParaRPr lang="it-IT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50" dirty="0" smtClean="0">
                <a:solidFill>
                  <a:srgbClr val="000000"/>
                </a:solidFill>
                <a:effectLst/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50" dirty="0" smtClean="0">
                <a:solidFill>
                  <a:srgbClr val="000000"/>
                </a:solidFill>
                <a:effectLst/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50" i="1" dirty="0" smtClean="0">
                <a:solidFill>
                  <a:srgbClr val="000000"/>
                </a:solidFill>
                <a:effectLst/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endParaRPr lang="it-IT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740478"/>
            <a:ext cx="3917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Edwardian Script ITC" panose="030303020407070D0804" pitchFamily="66" charset="0"/>
              </a:rPr>
              <a:t>Un bambino che corre,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un altro che salta,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nel fare lo sport la gioia è alta</a:t>
            </a:r>
            <a:r>
              <a:rPr lang="it-IT" sz="3600" dirty="0" smtClean="0">
                <a:latin typeface="Edwardian Script ITC" panose="030303020407070D0804" pitchFamily="66" charset="0"/>
              </a:rPr>
              <a:t>.</a:t>
            </a:r>
          </a:p>
          <a:p>
            <a:endParaRPr lang="it-IT" sz="3600" dirty="0">
              <a:latin typeface="Edwardian Script ITC" panose="030303020407070D0804" pitchFamily="66" charset="0"/>
            </a:endParaRPr>
          </a:p>
          <a:p>
            <a:r>
              <a:rPr lang="it-IT" sz="3600" dirty="0">
                <a:latin typeface="Edwardian Script ITC" panose="030303020407070D0804" pitchFamily="66" charset="0"/>
              </a:rPr>
              <a:t>Lo sport è serenità ed allegria, 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con un pizzico di fantasia.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25599" y="1499066"/>
            <a:ext cx="3471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Edwardian Script ITC" panose="030303020407070D0804" pitchFamily="66" charset="0"/>
              </a:rPr>
              <a:t>Ridere, scherzare e giocare,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lo sport tutto ci fa fare</a:t>
            </a:r>
            <a:r>
              <a:rPr lang="it-IT" sz="3600" dirty="0" smtClean="0">
                <a:latin typeface="Edwardian Script ITC" panose="030303020407070D0804" pitchFamily="66" charset="0"/>
              </a:rPr>
              <a:t>.</a:t>
            </a:r>
          </a:p>
          <a:p>
            <a:endParaRPr lang="it-IT" sz="3600" dirty="0">
              <a:latin typeface="Edwardian Script ITC" panose="030303020407070D0804" pitchFamily="66" charset="0"/>
            </a:endParaRPr>
          </a:p>
          <a:p>
            <a:r>
              <a:rPr lang="it-IT" sz="3600" dirty="0">
                <a:latin typeface="Edwardian Script ITC" panose="030303020407070D0804" pitchFamily="66" charset="0"/>
              </a:rPr>
              <a:t>Lo sport molto insegnerà 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a chi buona volontà metterà.</a:t>
            </a:r>
          </a:p>
          <a:p>
            <a:endParaRPr lang="it-IT" sz="3600" dirty="0">
              <a:latin typeface="Edwardian Script ITC" panose="030303020407070D08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97462" y="2574011"/>
            <a:ext cx="43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Edwardian Script ITC" panose="030303020407070D0804" pitchFamily="66" charset="0"/>
              </a:rPr>
              <a:t>Lo sport ci unirà 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come una bandiera che sventolerà.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Lo sport,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che è una cosa bella,</a:t>
            </a:r>
          </a:p>
          <a:p>
            <a:r>
              <a:rPr lang="it-IT" sz="3600" dirty="0">
                <a:latin typeface="Edwardian Script ITC" panose="030303020407070D0804" pitchFamily="66" charset="0"/>
              </a:rPr>
              <a:t>ci accomuna tutti sotto un’unica stella</a:t>
            </a:r>
            <a:r>
              <a:rPr lang="it-IT" sz="3600" dirty="0" smtClean="0">
                <a:latin typeface="Edwardian Script ITC" panose="030303020407070D0804" pitchFamily="66" charset="0"/>
              </a:rPr>
              <a:t>.</a:t>
            </a:r>
          </a:p>
          <a:p>
            <a:pPr algn="r"/>
            <a:r>
              <a:rPr lang="it-IT" sz="2800" dirty="0" smtClean="0">
                <a:latin typeface="Edwardian Script ITC" panose="030303020407070D0804" pitchFamily="66" charset="0"/>
              </a:rPr>
              <a:t>E. R.</a:t>
            </a:r>
            <a:endParaRPr lang="it-IT" sz="2800" dirty="0">
              <a:latin typeface="Edwardian Script ITC" panose="030303020407070D0804" pitchFamily="66" charset="0"/>
            </a:endParaRP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</p:txBody>
      </p:sp>
      <p:sp>
        <p:nvSpPr>
          <p:cNvPr id="10" name="Cuore 9"/>
          <p:cNvSpPr/>
          <p:nvPr/>
        </p:nvSpPr>
        <p:spPr>
          <a:xfrm>
            <a:off x="11292000" y="0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FF00"/>
                </a:solidFill>
              </a:rPr>
              <a:t>E-R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5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40000"/>
                <a:lumOff val="60000"/>
              </a:schemeClr>
            </a:gs>
            <a:gs pos="85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vola 9"/>
          <p:cNvSpPr/>
          <p:nvPr/>
        </p:nvSpPr>
        <p:spPr>
          <a:xfrm>
            <a:off x="5540456" y="1699439"/>
            <a:ext cx="6651544" cy="5215944"/>
          </a:xfrm>
          <a:prstGeom prst="cloud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In tutti gli sport, o perlomeno negli sport di squadra, è essenziale la collaborazione, il lavoro e lo sforzo di tutti i membri. </a:t>
            </a:r>
            <a:br>
              <a:rPr lang="it-IT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it-IT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Perciò questo porta ad una </a:t>
            </a:r>
            <a:r>
              <a:rPr lang="it-IT" sz="20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aggregazione </a:t>
            </a:r>
            <a:r>
              <a:rPr lang="it-IT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con gli altri compagni di squadra. </a:t>
            </a:r>
            <a:br>
              <a:rPr lang="it-IT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it-IT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La parola </a:t>
            </a:r>
            <a:r>
              <a:rPr lang="it-IT" sz="2000" i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aggregarsi </a:t>
            </a:r>
            <a:r>
              <a:rPr lang="it-IT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può essere interpretata in diversi modi, ma nello sport, significa solo una cosa: </a:t>
            </a:r>
            <a:r>
              <a:rPr lang="it-IT" sz="2000" i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«Stare con gli altri»</a:t>
            </a:r>
            <a:r>
              <a:rPr lang="it-IT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. </a:t>
            </a:r>
            <a:br>
              <a:rPr lang="it-IT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it-IT" sz="2000" i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Sembra una sciocchezza, ma in realtà non così…</a:t>
            </a:r>
            <a:br>
              <a:rPr lang="it-IT" sz="2000" i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it-IT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La cosa essenziale è il modo in cui stiamo con gli altri.</a:t>
            </a:r>
            <a:endParaRPr lang="it-IT" sz="2000" dirty="0"/>
          </a:p>
        </p:txBody>
      </p:sp>
      <p:sp>
        <p:nvSpPr>
          <p:cNvPr id="11" name="Nuvola 10"/>
          <p:cNvSpPr/>
          <p:nvPr/>
        </p:nvSpPr>
        <p:spPr>
          <a:xfrm>
            <a:off x="15949" y="3025962"/>
            <a:ext cx="6069145" cy="3541035"/>
          </a:xfrm>
          <a:prstGeom prst="cloud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Tutti </a:t>
            </a:r>
            <a:r>
              <a:rPr lang="it-IT" sz="3200" b="1" i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siamo uguali e nessuno prevale sull’ altro, </a:t>
            </a:r>
            <a:r>
              <a:rPr lang="it-IT" sz="3200" b="1" i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perché </a:t>
            </a:r>
            <a:r>
              <a:rPr lang="it-IT" sz="3200" b="1" i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insieme siamo più forti! </a:t>
            </a:r>
            <a:endParaRPr lang="it-IT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24" y="13514"/>
            <a:ext cx="2760627" cy="1685925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3" name="Cuore 2"/>
          <p:cNvSpPr/>
          <p:nvPr/>
        </p:nvSpPr>
        <p:spPr>
          <a:xfrm>
            <a:off x="11290478" y="0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E-S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950" y="321972"/>
            <a:ext cx="9324000" cy="195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  </a:t>
            </a:r>
            <a:r>
              <a:rPr lang="it-IT" sz="4000" dirty="0"/>
              <a:t>Lo sport è aggregazione</a:t>
            </a:r>
          </a:p>
          <a:p>
            <a:pPr algn="ctr"/>
            <a:r>
              <a:rPr lang="it-IT" sz="4000" dirty="0">
                <a:latin typeface="Arial Rounded MT Bold" panose="020F0704030504030204" pitchFamily="34" charset="0"/>
              </a:rPr>
              <a:t>«</a:t>
            </a:r>
            <a:r>
              <a:rPr lang="it-IT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UNITI </a:t>
            </a:r>
            <a:r>
              <a:rPr lang="it-IT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E’</a:t>
            </a:r>
            <a:r>
              <a:rPr lang="it-IT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4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MEGLIO</a:t>
            </a:r>
            <a:r>
              <a:rPr lang="it-IT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4000" dirty="0">
                <a:latin typeface="Arial Rounded MT Bold" panose="020F0704030504030204" pitchFamily="34" charset="0"/>
              </a:rPr>
              <a:t>CHE</a:t>
            </a:r>
            <a:r>
              <a:rPr lang="it-IT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DA</a:t>
            </a:r>
            <a:r>
              <a:rPr lang="it-IT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SOLI</a:t>
            </a:r>
            <a:r>
              <a:rPr lang="it-IT" sz="4000" dirty="0">
                <a:latin typeface="Arial Rounded MT Bold" panose="020F0704030504030204" pitchFamily="34" charset="0"/>
              </a:rPr>
              <a:t>!!!»</a:t>
            </a:r>
          </a:p>
          <a:p>
            <a:r>
              <a:rPr lang="it-IT" sz="4000" dirty="0" smtClean="0"/>
              <a:t>        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22865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056"/>
            <a:ext cx="12192000" cy="5585012"/>
          </a:xfrm>
          <a:prstGeom prst="rect">
            <a:avLst/>
          </a:prstGeom>
        </p:spPr>
      </p:pic>
      <p:sp>
        <p:nvSpPr>
          <p:cNvPr id="3" name="Cuore 2"/>
          <p:cNvSpPr/>
          <p:nvPr/>
        </p:nvSpPr>
        <p:spPr>
          <a:xfrm>
            <a:off x="11292000" y="565056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FF00"/>
                </a:solidFill>
              </a:rPr>
              <a:t>S-S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8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7" y="248092"/>
            <a:ext cx="4196573" cy="633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9" y="248092"/>
            <a:ext cx="4749867" cy="633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5375320" y="750627"/>
            <a:ext cx="1992573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Io e Mio Nonno…</a:t>
            </a:r>
          </a:p>
          <a:p>
            <a:r>
              <a:rPr lang="it-IT" sz="2000" dirty="0" smtClean="0"/>
              <a:t>Persone di Sport</a:t>
            </a:r>
            <a:endParaRPr lang="it-IT" sz="2000" dirty="0"/>
          </a:p>
        </p:txBody>
      </p:sp>
      <p:sp>
        <p:nvSpPr>
          <p:cNvPr id="5" name="Cuore 4"/>
          <p:cNvSpPr/>
          <p:nvPr/>
        </p:nvSpPr>
        <p:spPr>
          <a:xfrm>
            <a:off x="11292000" y="0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FFFF00"/>
                </a:solidFill>
              </a:rPr>
              <a:t>F-T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6" name="Connettore 5"/>
          <p:cNvSpPr/>
          <p:nvPr/>
        </p:nvSpPr>
        <p:spPr>
          <a:xfrm>
            <a:off x="8126569" y="4185633"/>
            <a:ext cx="180000" cy="180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06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-557213"/>
            <a:ext cx="9229725" cy="6715125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uore 2"/>
          <p:cNvSpPr/>
          <p:nvPr/>
        </p:nvSpPr>
        <p:spPr>
          <a:xfrm>
            <a:off x="11292000" y="0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M-T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54"/>
          <a:stretch/>
        </p:blipFill>
        <p:spPr>
          <a:xfrm>
            <a:off x="1440000" y="4572000"/>
            <a:ext cx="2800349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209550"/>
            <a:ext cx="6905625" cy="436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ore 5"/>
          <p:cNvSpPr/>
          <p:nvPr/>
        </p:nvSpPr>
        <p:spPr>
          <a:xfrm>
            <a:off x="1857375" y="6012181"/>
            <a:ext cx="4571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uore 6"/>
          <p:cNvSpPr/>
          <p:nvPr/>
        </p:nvSpPr>
        <p:spPr>
          <a:xfrm>
            <a:off x="11292000" y="0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T.T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5"/>
          <a:stretch/>
        </p:blipFill>
        <p:spPr>
          <a:xfrm>
            <a:off x="8499339" y="4405312"/>
            <a:ext cx="2528888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22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7"/>
          <a:stretch/>
        </p:blipFill>
        <p:spPr>
          <a:xfrm>
            <a:off x="2200274" y="371476"/>
            <a:ext cx="7686675" cy="610076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Cuore 2"/>
          <p:cNvSpPr/>
          <p:nvPr/>
        </p:nvSpPr>
        <p:spPr>
          <a:xfrm>
            <a:off x="11292000" y="0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L-V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2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0" y="90154"/>
            <a:ext cx="10229035" cy="6660000"/>
          </a:xfrm>
          <a:prstGeom prst="rect">
            <a:avLst/>
          </a:prstGeom>
          <a:ln w="76200">
            <a:solidFill>
              <a:srgbClr val="FF00FF"/>
            </a:solidFill>
          </a:ln>
        </p:spPr>
      </p:pic>
      <p:sp>
        <p:nvSpPr>
          <p:cNvPr id="3" name="Cuore 2"/>
          <p:cNvSpPr/>
          <p:nvPr/>
        </p:nvSpPr>
        <p:spPr>
          <a:xfrm>
            <a:off x="11277600" y="0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L-L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odello 3D 7" descr="Faccia con occhi a cuore">
            <a:extLst>
              <a:ext uri="{FF2B5EF4-FFF2-40B4-BE49-F238E27FC236}">
                <a16:creationId xmlns="" xmlns:a16="http://schemas.microsoft.com/office/drawing/2014/main" xmlns:mc="http://schemas.openxmlformats.org/markup-compatibility/2006" id="{E19D0F5A-FC14-4D17-A89D-EAA3A65B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1" y="4673738"/>
            <a:ext cx="1607118" cy="1507606"/>
          </a:xfrm>
          <a:prstGeom prst="rect">
            <a:avLst/>
          </a:prstGeom>
        </p:spPr>
      </p:pic>
      <p:pic>
        <p:nvPicPr>
          <p:cNvPr id="9" name="Modello 3D 8" descr="Cuore arcobaleno">
            <a:extLst>
              <a:ext uri="{FF2B5EF4-FFF2-40B4-BE49-F238E27FC236}">
                <a16:creationId xmlns="" xmlns:a16="http://schemas.microsoft.com/office/drawing/2014/main" xmlns:mc="http://schemas.openxmlformats.org/markup-compatibility/2006" id="{D2705755-CBBB-46C5-B50F-A5BB5B53DE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94" y="4040964"/>
            <a:ext cx="2233659" cy="200554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7CD25D0-9EBD-4019-990B-5AAE4DF8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0" y="369605"/>
            <a:ext cx="10261979" cy="98152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Perché scegliere la danza?????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9B88D93-4EFE-4330-B7D4-C8FB69AA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31" y="1825625"/>
            <a:ext cx="10623069" cy="25826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Bisogna scegliere la danza perché grazie ad essa saresti capace di oltrepassare i limiti del corpo e della mente. Grazie alla danza avresti sempre un’ «amica» con cui sfogarti e con cui passare il tempo, potresti esprimere le tue emozioni senza usare le parole, solo muovendoti. La danza è una disciplina bellissima perché unisce l’espressività della musica, la poesia dei movimenti e la bellezza della recitazione. Tutto unito in una sola parola!</a:t>
            </a:r>
            <a:r>
              <a:rPr lang="it-IT" sz="4000" dirty="0"/>
              <a:t> </a:t>
            </a:r>
            <a:r>
              <a:rPr lang="it-IT" dirty="0"/>
              <a:t>Lei è l’essenza della delicatezza e della raffinatezza, lei è la regina dell’eleganza, lei è la </a:t>
            </a:r>
            <a:r>
              <a:rPr lang="it-IT" sz="3600" dirty="0"/>
              <a:t>DANZA! </a:t>
            </a:r>
            <a:r>
              <a:rPr lang="it-IT" dirty="0"/>
              <a:t>  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7" name="Modello 3D 6" descr="Tanti cuori rossi">
                <a:extLst>
                  <a:ext uri="{FF2B5EF4-FFF2-40B4-BE49-F238E27FC236}">
                    <a16:creationId xmlns:a16="http://schemas.microsoft.com/office/drawing/2014/main" id="{A99DE7A8-8A7B-41B2-B739-DE701BDADD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1164752"/>
                  </p:ext>
                </p:extLst>
              </p:nvPr>
            </p:nvGraphicFramePr>
            <p:xfrm>
              <a:off x="10370981" y="5096627"/>
              <a:ext cx="1239873" cy="139624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239873" cy="1396248"/>
                    </a:xfrm>
                    <a:prstGeom prst="rect">
                      <a:avLst/>
                    </a:prstGeom>
                  </am3d:spPr>
                  <am3d:camera>
                    <am3d:pos x="0" y="0" z="692915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968953" d="1000000"/>
                    <am3d:preTrans dx="1192864" dy="-18034074" dz="211283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9851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Modello 3D 6" descr="Tanti cuori rossi">
                <a:extLst>
                  <a:ext uri="{FF2B5EF4-FFF2-40B4-BE49-F238E27FC236}">
                    <a16:creationId xmlns="" xmlns:a16="http://schemas.microsoft.com/office/drawing/2014/main" id="{A99DE7A8-8A7B-41B2-B739-DE701BDADD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70981" y="5096627"/>
                <a:ext cx="1239873" cy="139624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uore 4"/>
          <p:cNvSpPr/>
          <p:nvPr/>
        </p:nvSpPr>
        <p:spPr>
          <a:xfrm>
            <a:off x="11277600" y="0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I-B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60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4296000" y="395784"/>
            <a:ext cx="3600000" cy="1080000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Alessia </a:t>
            </a:r>
            <a:r>
              <a:rPr lang="it-IT" sz="3200" dirty="0" err="1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Interview</a:t>
            </a:r>
            <a:endParaRPr lang="it-IT" sz="32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Cuore 4"/>
          <p:cNvSpPr/>
          <p:nvPr/>
        </p:nvSpPr>
        <p:spPr>
          <a:xfrm>
            <a:off x="11292000" y="0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FF00"/>
                </a:solidFill>
              </a:rPr>
              <a:t>A.</a:t>
            </a:r>
          </a:p>
          <a:p>
            <a:pPr algn="ctr"/>
            <a:r>
              <a:rPr lang="it-IT" sz="1600" dirty="0" smtClean="0">
                <a:solidFill>
                  <a:srgbClr val="FFFF00"/>
                </a:solidFill>
              </a:rPr>
              <a:t>D.R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4" y="1626927"/>
            <a:ext cx="11900848" cy="4831307"/>
          </a:xfr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700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Ar</a:t>
            </a: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.- Che sport pratichi?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Al.- Ginnastica Artistica da 5 anni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Ar</a:t>
            </a: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.- Parliamo dello sport dal punto di vista salutare. Lo spor fa bene alla salute?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Al.- Si molto, brucia i grassi, migliora il battito cardiaco e fa dimagrire.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Ar</a:t>
            </a: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.- Pratichi sport solo perché fa bene alla salute e ti mantiene in forma o anche per passione?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Al.- Lo pratico maggiormente per passione.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Ar</a:t>
            </a: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.- Da quando fai sport la tua forma fisica è migliorata?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Al.- E’ rimasta sempre uguale ma mi sono fatta un po’ di muscoli?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err="1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Ar</a:t>
            </a: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.- Adesso prova a convincere tutti coloro che non fanno sport a provare a farlo.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Al.- Consiglio di fare sport per conoscere nuove persone e fare nuove esperienze</a:t>
            </a:r>
            <a:br>
              <a:rPr lang="it-IT" sz="27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pic>
        <p:nvPicPr>
          <p:cNvPr id="2052" name="Picture 4" descr="Interviste per far conoscere la tua opera | Logus Mond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50" y="2422580"/>
            <a:ext cx="2673000" cy="3240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1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150"/>
            <a:ext cx="12276000" cy="6905251"/>
          </a:xfrm>
          <a:prstGeom prst="rect">
            <a:avLst/>
          </a:prstGeom>
          <a:ln w="76200">
            <a:solidFill>
              <a:srgbClr val="FF00FF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" y="5409047"/>
            <a:ext cx="629002" cy="612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3" y="0"/>
            <a:ext cx="1116000" cy="19849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42" y="2601475"/>
            <a:ext cx="629002" cy="612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88" y="799516"/>
            <a:ext cx="629002" cy="612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" y="2980856"/>
            <a:ext cx="560240" cy="93552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1" y="2439714"/>
            <a:ext cx="560240" cy="935521"/>
          </a:xfrm>
          <a:prstGeom prst="rect">
            <a:avLst/>
          </a:prstGeom>
        </p:spPr>
      </p:pic>
      <p:sp>
        <p:nvSpPr>
          <p:cNvPr id="9" name="Cuore 8"/>
          <p:cNvSpPr/>
          <p:nvPr/>
        </p:nvSpPr>
        <p:spPr>
          <a:xfrm>
            <a:off x="11361600" y="-239150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M.E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351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&lt;strong&gt;Nuoto&lt;/strong&gt; paralimpico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28251"/>
            <a:ext cx="4326483" cy="241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351692" y="2546252"/>
            <a:ext cx="4326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 descr="Il Top &amp; Flop &lt;strong&gt;del nuoto&lt;/strong&gt;: speciale Assoluti 20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85" y="1048005"/>
            <a:ext cx="3870960" cy="241800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290607" y="2099808"/>
            <a:ext cx="3564000" cy="68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600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it-IT" dirty="0"/>
          </a:p>
        </p:txBody>
      </p:sp>
      <p:pic>
        <p:nvPicPr>
          <p:cNvPr id="10" name="Immagine 9" descr="Nel corpo umano ci sono almeno nove parti inutil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0607" y="128251"/>
            <a:ext cx="2418001" cy="2418001"/>
          </a:xfrm>
          <a:prstGeom prst="rect">
            <a:avLst/>
          </a:prstGeom>
        </p:spPr>
      </p:pic>
      <p:pic>
        <p:nvPicPr>
          <p:cNvPr id="11" name="Immagine 10" descr="Ma vi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7" y="2814754"/>
            <a:ext cx="2630657" cy="3288322"/>
          </a:xfrm>
          <a:prstGeom prst="rect">
            <a:avLst/>
          </a:prstGeom>
        </p:spPr>
      </p:pic>
      <p:pic>
        <p:nvPicPr>
          <p:cNvPr id="12" name="Immagine 11" descr="Thumbs Up Smiley Face &lt;strong&gt;Emoji&lt;/strong&gt; -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22" y="3943929"/>
            <a:ext cx="3360920" cy="234739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048000" y="2967335"/>
            <a:ext cx="54251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Aiuta a mantenere la postura del corpo eretta</a:t>
            </a:r>
          </a:p>
          <a:p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Brush Script MT" panose="03060802040406070304" pitchFamily="66" charset="0"/>
              </a:rPr>
              <a:t>Frena l’ avanzata della cellulite</a:t>
            </a:r>
          </a:p>
          <a:p>
            <a:r>
              <a:rPr lang="it-IT" sz="2800" dirty="0" smtClean="0">
                <a:solidFill>
                  <a:srgbClr val="00B0F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Rafforza la muscolatura</a:t>
            </a:r>
          </a:p>
          <a:p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Previene la scoliosi </a:t>
            </a:r>
          </a:p>
          <a:p>
            <a:r>
              <a:rPr lang="it-IT" sz="2400" dirty="0" smtClean="0">
                <a:solidFill>
                  <a:srgbClr val="7030A0"/>
                </a:solidFill>
                <a:latin typeface="Bahnschrift SemiLight" panose="020B0502040204020203" pitchFamily="34" charset="0"/>
              </a:rPr>
              <a:t>Fa bene al cuore</a:t>
            </a:r>
          </a:p>
          <a:p>
            <a:r>
              <a:rPr lang="it-IT" sz="4000" dirty="0" smtClean="0">
                <a:solidFill>
                  <a:srgbClr val="FFC000"/>
                </a:solidFill>
                <a:latin typeface="Blackadder ITC" panose="04020505051007020D02" pitchFamily="82" charset="0"/>
                <a:cs typeface="Times New Roman" panose="02020603050405020304" pitchFamily="18" charset="0"/>
              </a:rPr>
              <a:t>Tonifica e fa dimagrire</a:t>
            </a:r>
          </a:p>
          <a:p>
            <a:r>
              <a:rPr lang="it-IT" sz="2400" dirty="0" smtClean="0">
                <a:solidFill>
                  <a:srgbClr val="0070C0"/>
                </a:solidFill>
              </a:rPr>
              <a:t>Mette di buon umore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21684" y="896292"/>
            <a:ext cx="176032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</a:rPr>
              <a:t>Lo Sport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15" name="Cuore 14"/>
          <p:cNvSpPr/>
          <p:nvPr/>
        </p:nvSpPr>
        <p:spPr>
          <a:xfrm>
            <a:off x="11232945" y="-35522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A-G</a:t>
            </a:r>
          </a:p>
        </p:txBody>
      </p:sp>
    </p:spTree>
    <p:extLst>
      <p:ext uri="{BB962C8B-B14F-4D97-AF65-F5344CB8AC3E}">
        <p14:creationId xmlns:p14="http://schemas.microsoft.com/office/powerpoint/2010/main" val="236936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lum bright="5000" contrast="1000"/>
          </a:blip>
          <a:stretch>
            <a:fillRect/>
          </a:stretch>
        </p:blipFill>
        <p:spPr>
          <a:xfrm>
            <a:off x="0" y="-270683"/>
            <a:ext cx="12370287" cy="6958013"/>
          </a:xfrm>
          <a:prstGeom prst="rect">
            <a:avLst/>
          </a:prstGeom>
          <a:blipFill>
            <a:blip r:embed="rId3">
              <a:lum bright="5000" contrast="1000"/>
            </a:blip>
            <a:tile tx="0" ty="0" sx="100000" sy="100000" flip="none" algn="tl"/>
          </a:blipFill>
        </p:spPr>
      </p:pic>
      <p:sp>
        <p:nvSpPr>
          <p:cNvPr id="4" name="CasellaDiTesto 3"/>
          <p:cNvSpPr txBox="1"/>
          <p:nvPr/>
        </p:nvSpPr>
        <p:spPr>
          <a:xfrm>
            <a:off x="8691562" y="2308324"/>
            <a:ext cx="35004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La </a:t>
            </a:r>
            <a:r>
              <a:rPr lang="it-IT" sz="1600" b="1" i="1" dirty="0"/>
              <a:t>melodia accompagna un lancio con un </a:t>
            </a:r>
            <a:r>
              <a:rPr lang="it-IT" sz="1600" b="1" i="1" dirty="0" smtClean="0"/>
              <a:t>salto</a:t>
            </a:r>
          </a:p>
          <a:p>
            <a:r>
              <a:rPr lang="it-IT" sz="1600" b="1" i="1" dirty="0" smtClean="0"/>
              <a:t>e una capriola presenta il finale . Scivola la palla sul corpo libero ,</a:t>
            </a:r>
          </a:p>
          <a:p>
            <a:r>
              <a:rPr lang="it-IT" sz="1600" b="1" i="1" dirty="0" smtClean="0"/>
              <a:t>gira </a:t>
            </a:r>
            <a:r>
              <a:rPr lang="it-IT" sz="1600" b="1" i="1" dirty="0"/>
              <a:t>il cerchio della vita ,</a:t>
            </a:r>
          </a:p>
          <a:p>
            <a:r>
              <a:rPr lang="it-IT" sz="1600" b="1" i="1" dirty="0"/>
              <a:t>le clavette son lanciate in cielo</a:t>
            </a:r>
          </a:p>
          <a:p>
            <a:r>
              <a:rPr lang="it-IT" sz="1600" b="1" i="1" dirty="0"/>
              <a:t>e volteggia la funicella .</a:t>
            </a:r>
          </a:p>
          <a:p>
            <a:r>
              <a:rPr lang="it-IT" sz="1600" dirty="0"/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29650" y="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Abbassando lentamente le palpebre</a:t>
            </a:r>
          </a:p>
          <a:p>
            <a:r>
              <a:rPr lang="it-IT" sz="1600" b="1" i="1" dirty="0" smtClean="0"/>
              <a:t>sento il mio corpo librarsi</a:t>
            </a:r>
          </a:p>
          <a:p>
            <a:r>
              <a:rPr lang="it-IT" sz="1600" b="1" i="1" dirty="0" smtClean="0"/>
              <a:t>delicatamente nell'aria ,</a:t>
            </a:r>
          </a:p>
          <a:p>
            <a:r>
              <a:rPr lang="it-IT" sz="1600" b="1" i="1" dirty="0" smtClean="0"/>
              <a:t>passo dopo passo</a:t>
            </a:r>
          </a:p>
          <a:p>
            <a:r>
              <a:rPr lang="it-IT" sz="1600" b="1" i="1" dirty="0" smtClean="0"/>
              <a:t>inizia la danza .</a:t>
            </a:r>
          </a:p>
          <a:p>
            <a:r>
              <a:rPr lang="it-IT" sz="1600" b="1" i="1" dirty="0" smtClean="0"/>
              <a:t>La mano sicura afferra la bacchetta</a:t>
            </a:r>
          </a:p>
          <a:p>
            <a:r>
              <a:rPr lang="it-IT" sz="1600" b="1" i="1" dirty="0" smtClean="0"/>
              <a:t>e il nastro rosa gira intorno all'anima ,</a:t>
            </a:r>
          </a:p>
          <a:p>
            <a:r>
              <a:rPr lang="it-IT" sz="1600" b="1" i="1" dirty="0" smtClean="0"/>
              <a:t>si lascia andare leggero e si fa seguire</a:t>
            </a:r>
          </a:p>
          <a:p>
            <a:r>
              <a:rPr lang="it-IT" sz="1600" b="1" i="1" dirty="0" smtClean="0"/>
              <a:t>da spirali di luce intensa.</a:t>
            </a:r>
            <a:endParaRPr lang="it-IT" sz="1600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141188" y="5357575"/>
            <a:ext cx="42290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Gioia di sognare , in un ricordo da dimenticare ,</a:t>
            </a:r>
          </a:p>
          <a:p>
            <a:r>
              <a:rPr lang="it-IT" sz="1600" b="1" i="1" dirty="0" smtClean="0"/>
              <a:t>che emozioni ancora nel cuore mi fa provare .</a:t>
            </a:r>
          </a:p>
          <a:p>
            <a:r>
              <a:rPr lang="it-IT" sz="1600" b="1" i="1" dirty="0" smtClean="0"/>
              <a:t>Mi risveglio dal sogno e con una piccola magia</a:t>
            </a:r>
          </a:p>
          <a:p>
            <a:r>
              <a:rPr lang="it-IT" sz="1600" b="1" i="1" dirty="0" smtClean="0"/>
              <a:t>la malinconia dalla danza viene portata via .</a:t>
            </a:r>
          </a:p>
          <a:p>
            <a:r>
              <a:rPr lang="it-IT" sz="1600" b="1" i="1" dirty="0" smtClean="0"/>
              <a:t>di ( </a:t>
            </a:r>
            <a:r>
              <a:rPr lang="it-IT" sz="1600" b="1" i="1" dirty="0" smtClean="0"/>
              <a:t>S. Z. </a:t>
            </a:r>
            <a:r>
              <a:rPr lang="it-IT" sz="1600" b="1" i="1" dirty="0" smtClean="0"/>
              <a:t>)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4300" y="157164"/>
            <a:ext cx="5600700" cy="682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Ginnastica ritmica…la mia Passione</a:t>
            </a:r>
          </a:p>
          <a:p>
            <a:r>
              <a:rPr lang="it-IT" b="1" i="1" dirty="0" smtClean="0"/>
              <a:t>Quando </a:t>
            </a:r>
            <a:r>
              <a:rPr lang="it-IT" b="1" i="1" dirty="0"/>
              <a:t>hai iniziato a praticare ginnastica </a:t>
            </a:r>
            <a:r>
              <a:rPr lang="it-IT" b="1" i="1" dirty="0" smtClean="0"/>
              <a:t>ritmica?</a:t>
            </a:r>
          </a:p>
          <a:p>
            <a:r>
              <a:rPr lang="it-IT" b="1" i="1" dirty="0" smtClean="0"/>
              <a:t>All’età di sei anni.</a:t>
            </a:r>
          </a:p>
          <a:p>
            <a:r>
              <a:rPr lang="it-IT" b="1" i="1" dirty="0" smtClean="0"/>
              <a:t>Perché </a:t>
            </a:r>
            <a:r>
              <a:rPr lang="it-IT" b="1" i="1" dirty="0"/>
              <a:t>ti </a:t>
            </a:r>
            <a:r>
              <a:rPr lang="it-IT" b="1" i="1" dirty="0" smtClean="0"/>
              <a:t>piace?</a:t>
            </a:r>
            <a:endParaRPr lang="it-IT" b="1" i="1" dirty="0"/>
          </a:p>
          <a:p>
            <a:r>
              <a:rPr lang="it-IT" b="1" i="1" dirty="0"/>
              <a:t>P</a:t>
            </a:r>
            <a:r>
              <a:rPr lang="it-IT" b="1" i="1" dirty="0" smtClean="0"/>
              <a:t>erché </a:t>
            </a:r>
            <a:r>
              <a:rPr lang="it-IT" b="1" i="1" dirty="0"/>
              <a:t>da piccola guardavo e</a:t>
            </a:r>
            <a:r>
              <a:rPr lang="it-IT" b="1" i="1" dirty="0" smtClean="0"/>
              <a:t> sognavo </a:t>
            </a:r>
            <a:r>
              <a:rPr lang="it-IT" b="1" i="1" dirty="0"/>
              <a:t>di volteggiare nell’aria come una </a:t>
            </a:r>
            <a:r>
              <a:rPr lang="it-IT" b="1" i="1" dirty="0" smtClean="0"/>
              <a:t>farfalla. </a:t>
            </a:r>
            <a:r>
              <a:rPr lang="it-IT" b="1" i="1" dirty="0"/>
              <a:t>La mia passione è volare come un uccello e sfiorare le nuvole con il mio nastro .</a:t>
            </a:r>
          </a:p>
          <a:p>
            <a:r>
              <a:rPr lang="it-IT" b="1" i="1" dirty="0"/>
              <a:t>Quali premi hai vinto?</a:t>
            </a:r>
          </a:p>
          <a:p>
            <a:r>
              <a:rPr lang="it-IT" b="1" i="1" dirty="0"/>
              <a:t>Trofeo </a:t>
            </a:r>
            <a:r>
              <a:rPr lang="it-IT" b="1" i="1" dirty="0" smtClean="0"/>
              <a:t>Primavera1 1° posto</a:t>
            </a:r>
            <a:endParaRPr lang="it-IT" b="1" i="1" dirty="0"/>
          </a:p>
          <a:p>
            <a:r>
              <a:rPr lang="it-IT" b="1" i="1" dirty="0"/>
              <a:t>A quali concorsi hai partecipato?</a:t>
            </a:r>
          </a:p>
          <a:p>
            <a:r>
              <a:rPr lang="it-IT" b="1" i="1" dirty="0"/>
              <a:t>Ho partecipato a un concorso </a:t>
            </a:r>
            <a:r>
              <a:rPr lang="it-IT" b="1" i="1" dirty="0" smtClean="0"/>
              <a:t>regionale </a:t>
            </a:r>
            <a:r>
              <a:rPr lang="it-IT" b="1" i="1" dirty="0"/>
              <a:t>a Macerata  e </a:t>
            </a:r>
            <a:r>
              <a:rPr lang="it-IT" b="1" i="1" dirty="0" smtClean="0"/>
              <a:t>uno interregionale </a:t>
            </a:r>
            <a:r>
              <a:rPr lang="it-IT" b="1" i="1" dirty="0"/>
              <a:t>a Roma .</a:t>
            </a:r>
          </a:p>
          <a:p>
            <a:r>
              <a:rPr lang="it-IT" b="1" i="1" dirty="0"/>
              <a:t>Come si chiama la tua scuola?</a:t>
            </a:r>
          </a:p>
          <a:p>
            <a:r>
              <a:rPr lang="it-IT" b="1" i="1" dirty="0" smtClean="0"/>
              <a:t>L’Aquilone </a:t>
            </a:r>
            <a:endParaRPr lang="it-IT" b="1" i="1" dirty="0"/>
          </a:p>
          <a:p>
            <a:r>
              <a:rPr lang="it-IT" b="1" i="1" dirty="0"/>
              <a:t>Che impressione fa esibirsi davanti ad un pubblico?</a:t>
            </a:r>
          </a:p>
          <a:p>
            <a:r>
              <a:rPr lang="it-IT" b="1" i="1" dirty="0"/>
              <a:t>Q</a:t>
            </a:r>
            <a:r>
              <a:rPr lang="it-IT" b="1" i="1" dirty="0" smtClean="0"/>
              <a:t>uando </a:t>
            </a:r>
            <a:r>
              <a:rPr lang="it-IT" b="1" i="1" dirty="0"/>
              <a:t>entro in pedana </a:t>
            </a:r>
            <a:r>
              <a:rPr lang="it-IT" b="1" i="1" dirty="0" smtClean="0"/>
              <a:t>mi emozione, ma poi, alla prima nota, </a:t>
            </a:r>
            <a:r>
              <a:rPr lang="it-IT" b="1" i="1" dirty="0"/>
              <a:t>mi libero dell’ansia e inizio a volteggiare e la gente diventa solamente un foglio di carta bianco .</a:t>
            </a:r>
          </a:p>
          <a:p>
            <a:r>
              <a:rPr lang="it-IT" b="1" i="1" dirty="0" smtClean="0"/>
              <a:t>Io </a:t>
            </a:r>
            <a:r>
              <a:rPr lang="it-IT" b="1" i="1" dirty="0"/>
              <a:t>pratico il quarto grado della ginnastica.</a:t>
            </a:r>
          </a:p>
          <a:p>
            <a:r>
              <a:rPr lang="it-IT" b="1" i="1" dirty="0"/>
              <a:t>Tre parole chiave che riguardano il tuo sport</a:t>
            </a:r>
            <a:r>
              <a:rPr lang="it-IT" b="1" i="1" dirty="0" smtClean="0"/>
              <a:t>.</a:t>
            </a:r>
          </a:p>
          <a:p>
            <a:r>
              <a:rPr lang="it-IT" b="1" i="1" dirty="0" smtClean="0"/>
              <a:t> Gioco </a:t>
            </a:r>
            <a:r>
              <a:rPr lang="it-IT" b="1" i="1" dirty="0"/>
              <a:t>di squadra </a:t>
            </a:r>
            <a:r>
              <a:rPr lang="it-IT" b="1" i="1" dirty="0" smtClean="0"/>
              <a:t>– Determinazione - Passione </a:t>
            </a:r>
            <a:r>
              <a:rPr lang="it-IT" b="1" i="1" dirty="0"/>
              <a:t>.</a:t>
            </a:r>
          </a:p>
          <a:p>
            <a:r>
              <a:rPr lang="it-IT" b="1" i="1" dirty="0"/>
              <a:t>Quanti anni sono che la pratichi?</a:t>
            </a:r>
          </a:p>
          <a:p>
            <a:r>
              <a:rPr lang="it-IT" b="1" i="1" dirty="0"/>
              <a:t>Sono cinque anni che pratico ginnastica ritmica.</a:t>
            </a:r>
          </a:p>
          <a:p>
            <a:endParaRPr lang="it-IT" dirty="0"/>
          </a:p>
        </p:txBody>
      </p:sp>
      <p:sp>
        <p:nvSpPr>
          <p:cNvPr id="9" name="Cuore 8"/>
          <p:cNvSpPr/>
          <p:nvPr/>
        </p:nvSpPr>
        <p:spPr>
          <a:xfrm>
            <a:off x="11470287" y="254162"/>
            <a:ext cx="900000" cy="90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R-M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9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02317" y="77877"/>
            <a:ext cx="3240000" cy="234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Insieme nelle Olimpiadi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76064" y="90846"/>
            <a:ext cx="3060000" cy="234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Nello sport siamo tutti uguali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795861" y="53134"/>
            <a:ext cx="3240000" cy="234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Nello sport non ci sono barriere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51135" y="2066055"/>
            <a:ext cx="3240000" cy="234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L’unione fa la forza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Picture 2" descr="C:\Users\miche\Downloads\alex zanar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0" y="5304802"/>
            <a:ext cx="2068636" cy="137926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3" descr="Atleti vegani alle Olimpiadi: i trionfi di ieri e di ogg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489" y="462628"/>
            <a:ext cx="2109656" cy="182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Olimpiadi Rio 2016: tutti i portabandiera della cerimonia d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720" y="483283"/>
            <a:ext cx="2340000" cy="147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Le Paralimpiadi andrebbero fatte prima delle Olimpiadi - Il Po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6001" y="377078"/>
            <a:ext cx="2299719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C:\Users\miche\Downloads\il tal.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45" y="2408462"/>
            <a:ext cx="3182790" cy="198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3702216" y="2048960"/>
            <a:ext cx="3240000" cy="23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 campionati mondiali di calcio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6" name="Picture 2" descr="Era l'anno dei Mondia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6933" y="2567602"/>
            <a:ext cx="1980000" cy="165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Nuvola 17"/>
          <p:cNvSpPr/>
          <p:nvPr/>
        </p:nvSpPr>
        <p:spPr>
          <a:xfrm>
            <a:off x="692267" y="3419700"/>
            <a:ext cx="1440000" cy="18000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I Super  Eroi Siamo noi</a:t>
            </a:r>
            <a:endParaRPr lang="it-IT" sz="2000" dirty="0"/>
          </a:p>
        </p:txBody>
      </p:sp>
      <p:pic>
        <p:nvPicPr>
          <p:cNvPr id="19" name="Picture 4" descr="C:\Users\miche\Downloads\OI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7704" y="3073288"/>
            <a:ext cx="1710152" cy="14021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5" descr="C:\Users\miche\Downloads\beb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901" y="1922704"/>
            <a:ext cx="2232075" cy="12897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7" descr="C:\Users\miche\Downloads\vi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8777" y="4798832"/>
            <a:ext cx="1838156" cy="1526512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CasellaDiTesto 22"/>
          <p:cNvSpPr txBox="1"/>
          <p:nvPr/>
        </p:nvSpPr>
        <p:spPr>
          <a:xfrm>
            <a:off x="4403443" y="4492030"/>
            <a:ext cx="7740000" cy="21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Sport è TUTTO …E per TUTTI!</a:t>
            </a:r>
          </a:p>
          <a:p>
            <a:r>
              <a:rPr lang="it-IT" dirty="0" smtClean="0"/>
              <a:t>Il messaggio è chiaro!</a:t>
            </a:r>
          </a:p>
          <a:p>
            <a:pPr>
              <a:buNone/>
            </a:pPr>
            <a:r>
              <a:rPr lang="it-IT" dirty="0"/>
              <a:t>Lo sport è tutto.... gioie, dolori</a:t>
            </a:r>
            <a:r>
              <a:rPr lang="it-IT" dirty="0" smtClean="0"/>
              <a:t>, sacrifici</a:t>
            </a:r>
            <a:r>
              <a:rPr lang="it-IT" dirty="0"/>
              <a:t>, gusto della vittoria, </a:t>
            </a:r>
            <a:r>
              <a:rPr lang="it-IT" dirty="0" smtClean="0"/>
              <a:t>amaro </a:t>
            </a:r>
            <a:r>
              <a:rPr lang="it-IT" dirty="0"/>
              <a:t>della sconfitta,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sorrisi</a:t>
            </a:r>
            <a:r>
              <a:rPr lang="it-IT" dirty="0"/>
              <a:t>, pianti</a:t>
            </a:r>
            <a:r>
              <a:rPr lang="it-IT" dirty="0" smtClean="0"/>
              <a:t>, unione </a:t>
            </a:r>
            <a:r>
              <a:rPr lang="it-IT" dirty="0"/>
              <a:t>di squadra, fratellanza, amicizia,</a:t>
            </a:r>
          </a:p>
          <a:p>
            <a:pPr>
              <a:buNone/>
            </a:pPr>
            <a:r>
              <a:rPr lang="it-IT" dirty="0" smtClean="0"/>
              <a:t>competizione</a:t>
            </a:r>
            <a:r>
              <a:rPr lang="it-IT" dirty="0"/>
              <a:t>, concentrazione….………….., ma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l’importante </a:t>
            </a:r>
            <a:r>
              <a:rPr lang="it-IT" dirty="0"/>
              <a:t>è fare uno sport che più ci piaccia e soprattutto </a:t>
            </a:r>
            <a:r>
              <a:rPr lang="it-IT" dirty="0" smtClean="0"/>
              <a:t>sapere… </a:t>
            </a:r>
          </a:p>
          <a:p>
            <a:pPr>
              <a:buNone/>
            </a:pPr>
            <a:r>
              <a:rPr lang="it-IT" dirty="0" smtClean="0"/>
              <a:t>che </a:t>
            </a:r>
            <a:r>
              <a:rPr lang="it-IT" dirty="0"/>
              <a:t>è per TUTTI.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Cuore 1"/>
          <p:cNvSpPr/>
          <p:nvPr/>
        </p:nvSpPr>
        <p:spPr>
          <a:xfrm>
            <a:off x="11223087" y="2616088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R-M</a:t>
            </a:r>
            <a:endParaRPr lang="it-IT" dirty="0"/>
          </a:p>
        </p:txBody>
      </p:sp>
      <p:sp>
        <p:nvSpPr>
          <p:cNvPr id="3" name="Sole 2"/>
          <p:cNvSpPr/>
          <p:nvPr/>
        </p:nvSpPr>
        <p:spPr>
          <a:xfrm>
            <a:off x="2567489" y="4965395"/>
            <a:ext cx="536319" cy="50861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onnettore 4"/>
          <p:cNvSpPr/>
          <p:nvPr/>
        </p:nvSpPr>
        <p:spPr>
          <a:xfrm>
            <a:off x="1265652" y="5474005"/>
            <a:ext cx="360000" cy="360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/>
          <p:cNvSpPr/>
          <p:nvPr/>
        </p:nvSpPr>
        <p:spPr>
          <a:xfrm>
            <a:off x="1206404" y="2243902"/>
            <a:ext cx="288000" cy="288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ole 16"/>
          <p:cNvSpPr/>
          <p:nvPr/>
        </p:nvSpPr>
        <p:spPr>
          <a:xfrm>
            <a:off x="7928488" y="2528527"/>
            <a:ext cx="396000" cy="396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09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938245"/>
              </p:ext>
            </p:extLst>
          </p:nvPr>
        </p:nvGraphicFramePr>
        <p:xfrm>
          <a:off x="79022" y="0"/>
          <a:ext cx="1211297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esentazione" r:id="rId3" imgW="5614567" imgH="3154793" progId="PowerPoint.Show.12">
                  <p:embed/>
                </p:oleObj>
              </mc:Choice>
              <mc:Fallback>
                <p:oleObj name="Presentazione" r:id="rId3" imgW="5614567" imgH="315479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22" y="0"/>
                        <a:ext cx="1211297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46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116239" y="1282890"/>
            <a:ext cx="5959522" cy="8414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>
                <a:rot lat="19499998" lon="21299997" rev="0"/>
              </a:camera>
              <a:lightRig rig="legacyNormal4" dir="b"/>
            </a:scene3d>
            <a:sp3d extrusionH="360000" prstMaterial="legacyMetal">
              <a:extrusionClr>
                <a:srgbClr val="000080"/>
              </a:extrusionClr>
              <a:contourClr>
                <a:srgbClr val="000000"/>
              </a:contourClr>
            </a:sp3d>
          </a:bodyPr>
          <a:lstStyle/>
          <a:p>
            <a:pPr algn="l" rtl="0">
              <a:buNone/>
            </a:pPr>
            <a:r>
              <a:rPr lang="it-IT" sz="2400" kern="10" cap="small" spc="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horndale"/>
              </a:rPr>
              <a:t>Per tutte le età</a:t>
            </a:r>
            <a:endParaRPr lang="it-IT" sz="2400" kern="10" cap="small" spc="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Thorndale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432000" y="62065"/>
            <a:ext cx="5328000" cy="140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>
                <a:rot lat="19499998" lon="21299997" rev="0"/>
              </a:camera>
              <a:lightRig rig="legacyNormal4" dir="b"/>
            </a:scene3d>
            <a:sp3d extrusionH="360000" prstMaterial="legacyMetal">
              <a:extrusionClr>
                <a:srgbClr val="000080"/>
              </a:extrusionClr>
              <a:contourClr>
                <a:srgbClr val="000000"/>
              </a:contourClr>
            </a:sp3d>
          </a:bodyPr>
          <a:lstStyle/>
          <a:p>
            <a:pPr algn="l" rtl="0">
              <a:buNone/>
            </a:pPr>
            <a:r>
              <a:rPr lang="it-IT" sz="2400" kern="10" cap="small" spc="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horndale"/>
              </a:rPr>
              <a:t>Lo sport</a:t>
            </a:r>
          </a:p>
          <a:p>
            <a:pPr algn="l" rtl="0">
              <a:buNone/>
            </a:pPr>
            <a:endParaRPr lang="it-IT" sz="2400" kern="10" cap="small" spc="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Thorndale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4708345"/>
            <a:ext cx="37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Segoe Print" panose="02000600000000000000" pitchFamily="2" charset="0"/>
                <a:ea typeface="SimSun" panose="02010600030101010101" pitchFamily="2" charset="-122"/>
                <a:cs typeface="Mangal"/>
              </a:rPr>
              <a:t>I neonati possono iniziare lo sport in piscina a partire dai 3 ai 6 mesi dalla nascita.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693159" y="6127713"/>
            <a:ext cx="666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kern="150" dirty="0">
                <a:latin typeface="Segoe Print" panose="02000600000000000000" pitchFamily="2" charset="0"/>
                <a:ea typeface="SimSun" panose="02010600030101010101" pitchFamily="2" charset="-122"/>
                <a:cs typeface="Mangal"/>
              </a:rPr>
              <a:t>Anche dopo un incidente si può diventare dei campioni</a:t>
            </a:r>
            <a:endParaRPr lang="it-IT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592000" y="4779047"/>
            <a:ext cx="360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kern="150" dirty="0">
                <a:latin typeface="Segoe Print" panose="02000600000000000000" pitchFamily="2" charset="0"/>
                <a:ea typeface="SimSun" panose="02010600030101010101" pitchFamily="2" charset="-122"/>
                <a:cs typeface="Mangal"/>
              </a:rPr>
              <a:t>Il nostro Elisir di lunga vita è praticare ancora dello sport.</a:t>
            </a:r>
            <a:endParaRPr lang="it-IT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11" name="Cuore 10"/>
          <p:cNvSpPr/>
          <p:nvPr/>
        </p:nvSpPr>
        <p:spPr>
          <a:xfrm>
            <a:off x="11277600" y="62065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D.P</a:t>
            </a:r>
            <a:endParaRPr lang="it-IT" dirty="0"/>
          </a:p>
        </p:txBody>
      </p:sp>
      <p:pic>
        <p:nvPicPr>
          <p:cNvPr id="2052" name="Picture 4" descr="Atleti paralimpici con le stellette, obiettivo pari opportunità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00" y="3493172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o sport per tutte le età - Il Sestante News - Giornale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80" y="2515739"/>
            <a:ext cx="3062620" cy="20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ella a 6 punte 1"/>
          <p:cNvSpPr/>
          <p:nvPr/>
        </p:nvSpPr>
        <p:spPr>
          <a:xfrm>
            <a:off x="10468690" y="2058539"/>
            <a:ext cx="914400" cy="9144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Moda - categoie - [Mâle Raffiné - Italiano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3" y="2124298"/>
            <a:ext cx="3130753" cy="23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ore 5"/>
          <p:cNvSpPr/>
          <p:nvPr/>
        </p:nvSpPr>
        <p:spPr>
          <a:xfrm>
            <a:off x="1497000" y="2773172"/>
            <a:ext cx="720000" cy="72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96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778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7" baseType="lpstr">
      <vt:lpstr>SimSun</vt:lpstr>
      <vt:lpstr>Adobe Arabic</vt:lpstr>
      <vt:lpstr>Adobe Garamond Pro</vt:lpstr>
      <vt:lpstr>Agency FB</vt:lpstr>
      <vt:lpstr>Arial</vt:lpstr>
      <vt:lpstr>Arial Rounded MT Bold</vt:lpstr>
      <vt:lpstr>Bahnschrift</vt:lpstr>
      <vt:lpstr>Bahnschrift Condensed</vt:lpstr>
      <vt:lpstr>Bahnschrift SemiLight</vt:lpstr>
      <vt:lpstr>Blackadder ITC</vt:lpstr>
      <vt:lpstr>Brush Script MT</vt:lpstr>
      <vt:lpstr>Calibri</vt:lpstr>
      <vt:lpstr>Calibri Light</vt:lpstr>
      <vt:lpstr>Edwardian Script ITC</vt:lpstr>
      <vt:lpstr>Mangal</vt:lpstr>
      <vt:lpstr>Segoe Print</vt:lpstr>
      <vt:lpstr>Thorndale</vt:lpstr>
      <vt:lpstr>Times New Roman</vt:lpstr>
      <vt:lpstr>Tema di Office</vt:lpstr>
      <vt:lpstr>Presentazione</vt:lpstr>
      <vt:lpstr>Giornata Internazionale dello Sport per lo sviluppo e la pace 6 aprile 2020  Classe 1C</vt:lpstr>
      <vt:lpstr>Perché scegliere la danza?????</vt:lpstr>
      <vt:lpstr>   Ar.- Che sport pratichi? Al.- Ginnastica Artistica da 5 anni  Ar.- Parliamo dello sport dal punto di vista salutare. Lo spor fa bene alla salute? Al.- Si molto, brucia i grassi, migliora il battito cardiaco e fa dimagrire.  Ar.- Pratichi sport solo perché fa bene alla salute e ti mantiene in forma o anche per passione? Al.- Lo pratico maggiormente per passione.  Ar.- Da quando fai sport la tua forma fisica è migliorata? Al.- E’ rimasta sempre uguale ma mi sono fatta un po’ di muscoli?  Ar.- Adesso prova a convincere tutti coloro che non fanno sport a provare a farlo. Al.- Consiglio di fare sport per conoscere nuove persone e fare nuove esperienze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Internazionale dello Sport per lo sviluppo e la pace</dc:title>
  <dc:creator>luana</dc:creator>
  <cp:lastModifiedBy>luana</cp:lastModifiedBy>
  <cp:revision>61</cp:revision>
  <dcterms:created xsi:type="dcterms:W3CDTF">2020-05-03T15:14:46Z</dcterms:created>
  <dcterms:modified xsi:type="dcterms:W3CDTF">2020-06-02T13:20:23Z</dcterms:modified>
</cp:coreProperties>
</file>