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6" r:id="rId13"/>
    <p:sldId id="267" r:id="rId14"/>
    <p:sldId id="293" r:id="rId15"/>
    <p:sldId id="305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4" r:id="rId24"/>
    <p:sldId id="301" r:id="rId25"/>
    <p:sldId id="302" r:id="rId26"/>
    <p:sldId id="303" r:id="rId2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>
      <p:cViewPr varScale="1">
        <p:scale>
          <a:sx n="87" d="100"/>
          <a:sy n="87" d="100"/>
        </p:scale>
        <p:origin x="-1656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CA3B-9AA0-4659-8832-B368EEF468AF}" type="datetimeFigureOut">
              <a:rPr lang="it-IT" smtClean="0"/>
              <a:pPr/>
              <a:t>18/01/2024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46C87-1AFA-4F00-80F7-F6AC29D49B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5886"/>
            <a:ext cx="9143999" cy="56321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537" y="199816"/>
            <a:ext cx="508000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537" y="1057319"/>
            <a:ext cx="8548370" cy="415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renzolotto.edu.it/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6.png"/><Relationship Id="rId2" Type="http://schemas.openxmlformats.org/officeDocument/2006/relationships/hyperlink" Target="mailto:mcic82100x@istruzione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lorenzolotto.edu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ADA\OneDrive\Desktop\open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15000" cy="3886200"/>
          </a:xfrm>
          <a:prstGeom prst="rect">
            <a:avLst/>
          </a:prstGeom>
          <a:noFill/>
        </p:spPr>
      </p:pic>
      <p:pic>
        <p:nvPicPr>
          <p:cNvPr id="3076" name="Picture 4" descr="IC Lorenzo Lo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154430" cy="9620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828800" y="228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ISTITUTO COMPRENSIVO LORENZO LOTTO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5029200"/>
            <a:ext cx="8534400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7015">
              <a:lnSpc>
                <a:spcPct val="100000"/>
              </a:lnSpc>
              <a:spcBef>
                <a:spcPts val="135"/>
              </a:spcBef>
            </a:pPr>
            <a:endParaRPr lang="it-IT" spc="-5" dirty="0" smtClean="0">
              <a:solidFill>
                <a:srgbClr val="953734"/>
              </a:solidFill>
              <a:latin typeface="Arial Black"/>
              <a:cs typeface="Arial Black"/>
            </a:endParaRPr>
          </a:p>
          <a:p>
            <a:pPr marL="1517015">
              <a:lnSpc>
                <a:spcPct val="100000"/>
              </a:lnSpc>
              <a:spcBef>
                <a:spcPts val="135"/>
              </a:spcBef>
            </a:pPr>
            <a:endParaRPr lang="it-IT" spc="-5" dirty="0">
              <a:solidFill>
                <a:srgbClr val="953734"/>
              </a:solidFill>
              <a:latin typeface="Arial Black"/>
              <a:cs typeface="Arial Black"/>
            </a:endParaRPr>
          </a:p>
          <a:p>
            <a:pPr marL="1517015">
              <a:lnSpc>
                <a:spcPct val="100000"/>
              </a:lnSpc>
              <a:spcBef>
                <a:spcPts val="135"/>
              </a:spcBef>
            </a:pPr>
            <a:endParaRPr lang="it-IT" spc="-5" dirty="0" smtClean="0">
              <a:solidFill>
                <a:srgbClr val="953734"/>
              </a:solidFill>
              <a:latin typeface="Arial Black"/>
              <a:cs typeface="Arial Black"/>
            </a:endParaRPr>
          </a:p>
          <a:p>
            <a:pPr marL="1517015">
              <a:lnSpc>
                <a:spcPct val="100000"/>
              </a:lnSpc>
              <a:spcBef>
                <a:spcPts val="135"/>
              </a:spcBef>
            </a:pPr>
            <a:endParaRPr lang="it-IT" dirty="0" smtClean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dirty="0" smtClean="0">
              <a:latin typeface="Arial Black"/>
              <a:cs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38200" y="5334000"/>
            <a:ext cx="7729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5"/>
              </a:spcBef>
            </a:pPr>
            <a:r>
              <a:rPr lang="it-IT" sz="5400" cap="small" spc="-40" dirty="0" smtClean="0">
                <a:solidFill>
                  <a:schemeClr val="accent1"/>
                </a:solidFill>
                <a:latin typeface="Arial Black"/>
                <a:cs typeface="Arial Black"/>
              </a:rPr>
              <a:t>Scuola </a:t>
            </a:r>
            <a:r>
              <a:rPr lang="it-IT" sz="5400" cap="small" spc="-35" dirty="0" smtClean="0">
                <a:solidFill>
                  <a:schemeClr val="accent1"/>
                </a:solidFill>
                <a:latin typeface="Arial Black"/>
                <a:cs typeface="Arial Black"/>
              </a:rPr>
              <a:t>dell’Infanzia</a:t>
            </a:r>
            <a:endParaRPr lang="it-IT" sz="5400" cap="smal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2536" y="199816"/>
            <a:ext cx="8053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COMPRESENZA DELLE DOCENTI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5" name="Stella a 16 punte 4"/>
          <p:cNvSpPr/>
          <p:nvPr/>
        </p:nvSpPr>
        <p:spPr>
          <a:xfrm>
            <a:off x="6934200" y="304800"/>
            <a:ext cx="838200" cy="7620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38200" y="1600200"/>
            <a:ext cx="7391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dirty="0" smtClean="0"/>
              <a:t>Durante il periodo dell’accoglienza le docenti sono in compresenza dalle 8:00 alle 13:00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dirty="0" smtClean="0"/>
              <a:t>Durante l’</a:t>
            </a:r>
            <a:r>
              <a:rPr lang="it-IT" dirty="0" err="1" smtClean="0"/>
              <a:t>a.s.</a:t>
            </a:r>
            <a:r>
              <a:rPr lang="it-IT" dirty="0" smtClean="0"/>
              <a:t> la presenza delle docenti in ogni sezione è articolata in turni: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                       1. ANTIMERIDIANO dalle  8:00 alle 13:00</a:t>
            </a:r>
          </a:p>
          <a:p>
            <a:pPr>
              <a:lnSpc>
                <a:spcPct val="150000"/>
              </a:lnSpc>
            </a:pPr>
            <a:r>
              <a:rPr lang="it-IT" dirty="0"/>
              <a:t> </a:t>
            </a:r>
            <a:r>
              <a:rPr lang="it-IT" dirty="0" smtClean="0"/>
              <a:t>                      2. POMERIDIANO dalle 11:00 alle 16:00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dirty="0" smtClean="0"/>
              <a:t>La COMPRESENZA delle docenti si concentra di norma nella fascia oraria 11:00 – 13:00</a:t>
            </a:r>
            <a:endParaRPr lang="it-IT" dirty="0"/>
          </a:p>
        </p:txBody>
      </p:sp>
      <p:pic>
        <p:nvPicPr>
          <p:cNvPr id="43010" name="Picture 2" descr="Viva le maestre – Il Blog Ufficiale di Nicoletta Co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3507991" cy="19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Immagini di Bambini Scuola Maestra - Download gratuiti su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8628" cy="102451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553998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chemeClr val="accent1"/>
                </a:solidFill>
              </a:rPr>
              <a:t>IL VALORE DELLA COMPRESENZA</a:t>
            </a:r>
            <a:endParaRPr lang="it-IT" sz="3600" dirty="0">
              <a:solidFill>
                <a:schemeClr val="accent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700770" cy="4642296"/>
          </a:xfrm>
        </p:spPr>
        <p:txBody>
          <a:bodyPr/>
          <a:lstStyle/>
          <a:p>
            <a:pPr marL="12700" marR="5080">
              <a:spcBef>
                <a:spcPts val="265"/>
              </a:spcBef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Le</a:t>
            </a:r>
            <a:r>
              <a:rPr lang="it-IT" spc="5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insegnanti,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mediante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un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lavoro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coordinato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utilizzano</a:t>
            </a:r>
            <a:r>
              <a:rPr lang="it-IT" spc="5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le</a:t>
            </a:r>
            <a:r>
              <a:rPr lang="it-IT" spc="5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ORE </a:t>
            </a:r>
            <a:r>
              <a:rPr lang="it-IT" spc="-5" dirty="0" err="1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 COMPRESENZA per:</a:t>
            </a:r>
            <a:endParaRPr lang="it-IT" dirty="0" smtClean="0">
              <a:solidFill>
                <a:schemeClr val="accent1"/>
              </a:solidFill>
              <a:latin typeface="+mn-lt"/>
              <a:cs typeface="Arial"/>
            </a:endParaRPr>
          </a:p>
          <a:p>
            <a:pPr marL="12700" marR="14604">
              <a:buFont typeface="Calibri"/>
              <a:buChar char="•"/>
              <a:tabLst>
                <a:tab pos="197485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realizzazione</a:t>
            </a:r>
            <a:r>
              <a:rPr lang="it-IT" spc="10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9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laboratori</a:t>
            </a:r>
            <a:r>
              <a:rPr lang="it-IT" spc="9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ed</a:t>
            </a:r>
            <a:r>
              <a:rPr lang="it-IT" spc="10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attività</a:t>
            </a:r>
            <a:r>
              <a:rPr lang="it-IT" spc="10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creative</a:t>
            </a:r>
            <a:r>
              <a:rPr lang="it-IT" spc="10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ludico-espressive</a:t>
            </a:r>
            <a:r>
              <a:rPr lang="it-IT" spc="9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(teatro, </a:t>
            </a:r>
            <a:r>
              <a:rPr lang="it-IT" spc="-484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pittura,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manipolazione, laboratorio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err="1" smtClean="0">
                <a:solidFill>
                  <a:schemeClr val="accent1"/>
                </a:solidFill>
                <a:latin typeface="+mn-lt"/>
                <a:cs typeface="Arial"/>
              </a:rPr>
              <a:t>metafonologico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…)</a:t>
            </a:r>
          </a:p>
          <a:p>
            <a:pPr marL="189865" indent="-177800">
              <a:spcBef>
                <a:spcPts val="795"/>
              </a:spcBef>
              <a:buFont typeface="Calibri"/>
              <a:buChar char="•"/>
              <a:tabLst>
                <a:tab pos="190500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suddivisione</a:t>
            </a:r>
            <a:r>
              <a:rPr lang="it-IT" spc="-1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dei</a:t>
            </a:r>
            <a:r>
              <a:rPr lang="it-IT" spc="-1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bambini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in</a:t>
            </a:r>
            <a:r>
              <a:rPr lang="it-IT" spc="-1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gruppi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omogenei</a:t>
            </a:r>
            <a:r>
              <a:rPr lang="it-IT" spc="-1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per</a:t>
            </a:r>
            <a:r>
              <a:rPr lang="it-IT" spc="-1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età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  <a:buFont typeface="Calibri"/>
              <a:buChar char="•"/>
              <a:tabLst>
                <a:tab pos="234950" algn="l"/>
                <a:tab pos="1323340" algn="l"/>
                <a:tab pos="1677670" algn="l"/>
                <a:tab pos="2551430" algn="l"/>
                <a:tab pos="3412490" algn="l"/>
                <a:tab pos="4516120" algn="l"/>
                <a:tab pos="4871085" algn="l"/>
                <a:tab pos="5542915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didattic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a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n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piccol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i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grupp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i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costituit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i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n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bas</a:t>
            </a:r>
            <a:r>
              <a:rPr lang="it-IT" dirty="0" smtClean="0">
                <a:solidFill>
                  <a:schemeClr val="accent1"/>
                </a:solidFill>
                <a:latin typeface="+mn-lt"/>
                <a:cs typeface="Arial"/>
              </a:rPr>
              <a:t>e	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agli  interessi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manifestati dai</a:t>
            </a:r>
            <a:r>
              <a:rPr lang="it-IT" spc="-1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bambini</a:t>
            </a:r>
            <a:endParaRPr lang="it-IT" dirty="0" smtClean="0">
              <a:solidFill>
                <a:schemeClr val="accent1"/>
              </a:solidFill>
              <a:latin typeface="+mn-lt"/>
              <a:cs typeface="Arial"/>
            </a:endParaRPr>
          </a:p>
          <a:p>
            <a:pPr marL="189865" indent="-17780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0500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realizzazione</a:t>
            </a:r>
            <a:r>
              <a:rPr lang="it-IT" spc="-3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-2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interventi</a:t>
            </a:r>
            <a:r>
              <a:rPr lang="it-IT" spc="-2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individualizzati</a:t>
            </a:r>
            <a:endParaRPr lang="it-IT" dirty="0" smtClean="0">
              <a:solidFill>
                <a:schemeClr val="accent1"/>
              </a:solidFill>
              <a:latin typeface="+mn-lt"/>
              <a:cs typeface="Arial"/>
            </a:endParaRPr>
          </a:p>
          <a:p>
            <a:pPr marL="189865" indent="-17780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0500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attività</a:t>
            </a:r>
            <a:r>
              <a:rPr lang="it-IT" spc="-3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-2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rinforzo</a:t>
            </a:r>
            <a:r>
              <a:rPr lang="it-IT" spc="-2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linguistico</a:t>
            </a:r>
            <a:endParaRPr lang="it-IT" dirty="0" smtClean="0">
              <a:solidFill>
                <a:schemeClr val="accent1"/>
              </a:solidFill>
              <a:latin typeface="+mn-lt"/>
              <a:cs typeface="Arial"/>
            </a:endParaRPr>
          </a:p>
          <a:p>
            <a:pPr marL="189865" indent="-17780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0500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svolgimento</a:t>
            </a:r>
            <a:r>
              <a:rPr lang="it-IT" spc="-25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-2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attività</a:t>
            </a:r>
            <a:r>
              <a:rPr lang="it-IT" spc="-2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di</a:t>
            </a:r>
            <a:r>
              <a:rPr lang="it-IT" spc="-20" dirty="0" smtClean="0">
                <a:solidFill>
                  <a:schemeClr val="accent1"/>
                </a:solidFill>
                <a:latin typeface="+mn-lt"/>
                <a:cs typeface="Arial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+mn-lt"/>
                <a:cs typeface="Arial"/>
              </a:rPr>
              <a:t>recupero</a:t>
            </a:r>
            <a:endParaRPr lang="it-IT" dirty="0" smtClean="0">
              <a:solidFill>
                <a:schemeClr val="accent1"/>
              </a:solidFill>
              <a:latin typeface="+mn-lt"/>
              <a:cs typeface="Arial"/>
            </a:endParaRPr>
          </a:p>
          <a:p>
            <a:pPr marL="189865" indent="-177800">
              <a:spcBef>
                <a:spcPts val="795"/>
              </a:spcBef>
              <a:buFont typeface="Calibri"/>
              <a:buChar char="•"/>
              <a:tabLst>
                <a:tab pos="190500" algn="l"/>
              </a:tabLst>
            </a:pPr>
            <a:endParaRPr lang="it-IT" dirty="0" smtClean="0">
              <a:latin typeface="+mj-lt"/>
              <a:cs typeface="Arial"/>
            </a:endParaRPr>
          </a:p>
          <a:p>
            <a:endParaRPr lang="it-IT" dirty="0"/>
          </a:p>
        </p:txBody>
      </p:sp>
      <p:sp>
        <p:nvSpPr>
          <p:cNvPr id="5" name="object 6"/>
          <p:cNvSpPr txBox="1"/>
          <p:nvPr/>
        </p:nvSpPr>
        <p:spPr>
          <a:xfrm>
            <a:off x="1143000" y="6324600"/>
            <a:ext cx="722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-Per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una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gestione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più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agevole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produttiva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della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vita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della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sezione-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90600" y="838200"/>
            <a:ext cx="7239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E’ LA RISORSA CHE PERMETTE ALLA SCUOLA DELL’INFANZIA </a:t>
            </a:r>
            <a:r>
              <a:rPr lang="it-IT" dirty="0" err="1" smtClean="0"/>
              <a:t>DI</a:t>
            </a:r>
            <a:r>
              <a:rPr lang="it-IT" dirty="0" smtClean="0"/>
              <a:t> RAGGIUNGERE APPIENO I PROPRI OBIETTIVI, NEL RISPETTO DEI BISOGNI EDUCATIVI </a:t>
            </a:r>
            <a:r>
              <a:rPr lang="it-IT" dirty="0" err="1" smtClean="0"/>
              <a:t>DI</a:t>
            </a:r>
            <a:r>
              <a:rPr lang="it-IT" dirty="0" smtClean="0"/>
              <a:t> CIASCUNO</a:t>
            </a:r>
            <a:endParaRPr lang="it-IT" dirty="0"/>
          </a:p>
        </p:txBody>
      </p:sp>
      <p:pic>
        <p:nvPicPr>
          <p:cNvPr id="44038" name="Picture 6" descr="Immagini di Maestra Bambini - Download gratuiti su Freep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91000"/>
            <a:ext cx="2228933" cy="203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8579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624" y="195751"/>
            <a:ext cx="6677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accent1"/>
                </a:solidFill>
              </a:rPr>
              <a:t>“SCUOLA</a:t>
            </a:r>
            <a:r>
              <a:rPr sz="3600" spc="-20" dirty="0">
                <a:solidFill>
                  <a:schemeClr val="accent1"/>
                </a:solidFill>
              </a:rPr>
              <a:t> </a:t>
            </a:r>
            <a:r>
              <a:rPr sz="3600" spc="-10" dirty="0">
                <a:solidFill>
                  <a:schemeClr val="accent1"/>
                </a:solidFill>
              </a:rPr>
              <a:t>come</a:t>
            </a:r>
            <a:r>
              <a:rPr sz="3600" spc="-20" dirty="0">
                <a:solidFill>
                  <a:schemeClr val="accent1"/>
                </a:solidFill>
              </a:rPr>
              <a:t> </a:t>
            </a:r>
            <a:r>
              <a:rPr sz="3600" spc="-10" dirty="0">
                <a:solidFill>
                  <a:schemeClr val="accent1"/>
                </a:solidFill>
              </a:rPr>
              <a:t>AMBIENTE</a:t>
            </a:r>
            <a:r>
              <a:rPr sz="3600" spc="-25" dirty="0">
                <a:solidFill>
                  <a:schemeClr val="accent1"/>
                </a:solidFill>
              </a:rPr>
              <a:t> </a:t>
            </a:r>
            <a:r>
              <a:rPr sz="3600" spc="-5" dirty="0">
                <a:solidFill>
                  <a:schemeClr val="accent1"/>
                </a:solidFill>
              </a:rPr>
              <a:t>DI</a:t>
            </a:r>
            <a:r>
              <a:rPr sz="3600" spc="-20" dirty="0">
                <a:solidFill>
                  <a:schemeClr val="accent1"/>
                </a:solidFill>
              </a:rPr>
              <a:t> </a:t>
            </a:r>
            <a:r>
              <a:rPr sz="3600" spc="-95" dirty="0">
                <a:solidFill>
                  <a:schemeClr val="accent1"/>
                </a:solidFill>
              </a:rPr>
              <a:t>VITA”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61" y="996984"/>
            <a:ext cx="8257540" cy="4149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2686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scuola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dell’Infanzia,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ponendosi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curricolo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verticale,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presenta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 </a:t>
            </a:r>
            <a:r>
              <a:rPr sz="2000" b="1" spc="-10" dirty="0">
                <a:latin typeface="Calibri"/>
                <a:cs typeface="Calibri"/>
              </a:rPr>
              <a:t>PROPRIO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PROGETTO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EDUCATIVO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</a:p>
          <a:p>
            <a:pPr marL="21590" algn="ctr">
              <a:lnSpc>
                <a:spcPts val="2390"/>
              </a:lnSpc>
            </a:pP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PROPRIO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VALORE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PEDAGOGICO-CULTURALE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Come </a:t>
            </a:r>
            <a:r>
              <a:rPr sz="1800" spc="-10" dirty="0">
                <a:latin typeface="Calibri"/>
                <a:cs typeface="Calibri"/>
              </a:rPr>
              <a:t>sancito </a:t>
            </a:r>
            <a:r>
              <a:rPr sz="1800" spc="-5" dirty="0">
                <a:latin typeface="Calibri"/>
                <a:cs typeface="Calibri"/>
              </a:rPr>
              <a:t>da “Le indicazioni nazionali per il </a:t>
            </a:r>
            <a:r>
              <a:rPr sz="1800" spc="-10" dirty="0">
                <a:latin typeface="Calibri"/>
                <a:cs typeface="Calibri"/>
              </a:rPr>
              <a:t>curricolo </a:t>
            </a:r>
            <a:r>
              <a:rPr sz="1800" spc="-5" dirty="0">
                <a:latin typeface="Calibri"/>
                <a:cs typeface="Calibri"/>
              </a:rPr>
              <a:t>della scuola </a:t>
            </a:r>
            <a:r>
              <a:rPr sz="1800" spc="-10" dirty="0">
                <a:latin typeface="Calibri"/>
                <a:cs typeface="Calibri"/>
              </a:rPr>
              <a:t>dell’infanzia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primo ciclo di </a:t>
            </a:r>
            <a:r>
              <a:rPr sz="1800" spc="-10" dirty="0">
                <a:latin typeface="Calibri"/>
                <a:cs typeface="Calibri"/>
              </a:rPr>
              <a:t>istruzione”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2012,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essa si </a:t>
            </a:r>
            <a:r>
              <a:rPr sz="1800" spc="-10" dirty="0">
                <a:latin typeface="Calibri"/>
                <a:cs typeface="Calibri"/>
              </a:rPr>
              <a:t>propone,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consentire </a:t>
            </a:r>
            <a:r>
              <a:rPr sz="1800" dirty="0">
                <a:latin typeface="Calibri"/>
                <a:cs typeface="Calibri"/>
              </a:rPr>
              <a:t>ai </a:t>
            </a:r>
            <a:r>
              <a:rPr sz="1800" spc="-5" dirty="0">
                <a:latin typeface="Calibri"/>
                <a:cs typeface="Calibri"/>
              </a:rPr>
              <a:t>bambini </a:t>
            </a:r>
            <a:r>
              <a:rPr sz="1800" dirty="0">
                <a:latin typeface="Calibri"/>
                <a:cs typeface="Calibri"/>
              </a:rPr>
              <a:t>e alle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bambine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 la </a:t>
            </a:r>
            <a:r>
              <a:rPr sz="1800" spc="-10" dirty="0">
                <a:latin typeface="Calibri"/>
                <a:cs typeface="Calibri"/>
              </a:rPr>
              <a:t>frequentano</a:t>
            </a:r>
            <a:r>
              <a:rPr sz="1800" spc="-5" dirty="0">
                <a:latin typeface="Calibri"/>
                <a:cs typeface="Calibri"/>
              </a:rPr>
              <a:t> di </a:t>
            </a:r>
            <a:r>
              <a:rPr sz="1800" spc="-10" dirty="0">
                <a:latin typeface="Calibri"/>
                <a:cs typeface="Calibri"/>
              </a:rPr>
              <a:t>perseguire</a:t>
            </a:r>
            <a:r>
              <a:rPr sz="1800" spc="-5" dirty="0">
                <a:latin typeface="Calibri"/>
                <a:cs typeface="Calibri"/>
              </a:rPr>
              <a:t> le </a:t>
            </a:r>
            <a:r>
              <a:rPr sz="1800" spc="-10" dirty="0">
                <a:latin typeface="Calibri"/>
                <a:cs typeface="Calibri"/>
              </a:rPr>
              <a:t>finalità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proprie</a:t>
            </a:r>
            <a:r>
              <a:rPr sz="1800" spc="-5" dirty="0">
                <a:latin typeface="Calibri"/>
                <a:cs typeface="Calibri"/>
              </a:rPr>
              <a:t> di:</a:t>
            </a:r>
            <a:endParaRPr sz="1800" dirty="0">
              <a:latin typeface="Calibri"/>
              <a:cs typeface="Calibri"/>
            </a:endParaRPr>
          </a:p>
          <a:p>
            <a:pPr marL="3260090" indent="-321945">
              <a:lnSpc>
                <a:spcPct val="100000"/>
              </a:lnSpc>
              <a:spcBef>
                <a:spcPts val="390"/>
              </a:spcBef>
              <a:buSzPct val="101785"/>
              <a:buFont typeface="Segoe UI Symbol"/>
              <a:buChar char="□"/>
              <a:tabLst>
                <a:tab pos="3260725" algn="l"/>
              </a:tabLst>
            </a:pPr>
            <a:r>
              <a:rPr sz="2400" b="1" i="1" u="heavy" spc="-3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IDENTITÀ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260090" indent="-321945">
              <a:lnSpc>
                <a:spcPct val="100000"/>
              </a:lnSpc>
              <a:spcBef>
                <a:spcPts val="1620"/>
              </a:spcBef>
              <a:buSzPct val="101785"/>
              <a:buFont typeface="Segoe UI Symbol"/>
              <a:buChar char="□"/>
              <a:tabLst>
                <a:tab pos="3260725" algn="l"/>
              </a:tabLst>
            </a:pPr>
            <a:r>
              <a:rPr sz="2400" b="1" i="1" u="heavy" spc="-2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AUTONOMIA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260090" indent="-321945">
              <a:lnSpc>
                <a:spcPct val="100000"/>
              </a:lnSpc>
              <a:spcBef>
                <a:spcPts val="1620"/>
              </a:spcBef>
              <a:buSzPct val="101785"/>
              <a:buFont typeface="Segoe UI Symbol"/>
              <a:buChar char="□"/>
              <a:tabLst>
                <a:tab pos="3260725" algn="l"/>
              </a:tabLst>
            </a:pPr>
            <a:r>
              <a:rPr sz="2400" b="1" i="1" u="heavy" spc="-1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COMPETENZE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260090" indent="-321945">
              <a:lnSpc>
                <a:spcPct val="100000"/>
              </a:lnSpc>
              <a:spcBef>
                <a:spcPts val="1620"/>
              </a:spcBef>
              <a:buSzPct val="101785"/>
              <a:buFont typeface="Segoe UI Symbol"/>
              <a:buChar char="□"/>
              <a:tabLst>
                <a:tab pos="3260725" algn="l"/>
              </a:tabLst>
            </a:pPr>
            <a:r>
              <a:rPr sz="2400" b="1" i="1" u="heavy" spc="-2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CITTADINANZA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7411" name="Picture 3" descr="230 idee su Copertine | copertina, le idee della scuola, bordi e cor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796540" cy="349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720" y="291744"/>
            <a:ext cx="7491095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Il </a:t>
            </a:r>
            <a:r>
              <a:rPr sz="2400" b="0" spc="-15" dirty="0">
                <a:solidFill>
                  <a:schemeClr val="tx1"/>
                </a:solidFill>
                <a:latin typeface="Calibri"/>
                <a:cs typeface="Calibri"/>
              </a:rPr>
              <a:t>tutto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 viene</a:t>
            </a:r>
            <a:r>
              <a:rPr sz="24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chemeClr val="tx1"/>
                </a:solidFill>
                <a:latin typeface="Calibri"/>
                <a:cs typeface="Calibri"/>
              </a:rPr>
              <a:t>perseguito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chemeClr val="tx1"/>
                </a:solidFill>
                <a:latin typeface="Calibri"/>
                <a:cs typeface="Calibri"/>
              </a:rPr>
              <a:t>nell’ottica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 di</a:t>
            </a:r>
            <a:r>
              <a:rPr sz="24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un </a:t>
            </a:r>
            <a:r>
              <a:rPr sz="2400" b="0" spc="-20" dirty="0">
                <a:solidFill>
                  <a:schemeClr val="tx1"/>
                </a:solidFill>
                <a:latin typeface="Calibri"/>
                <a:cs typeface="Calibri"/>
              </a:rPr>
              <a:t>percorso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tx1"/>
                </a:solidFill>
                <a:latin typeface="Calibri"/>
                <a:cs typeface="Calibri"/>
              </a:rPr>
              <a:t>curricolare </a:t>
            </a:r>
            <a:r>
              <a:rPr sz="2400" b="0" spc="-5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tx1"/>
                </a:solidFill>
                <a:latin typeface="Calibri"/>
                <a:cs typeface="Calibri"/>
              </a:rPr>
              <a:t>articolato </a:t>
            </a:r>
            <a:r>
              <a:rPr sz="2400" b="0" spc="-25" dirty="0">
                <a:solidFill>
                  <a:schemeClr val="tx1"/>
                </a:solidFill>
                <a:latin typeface="Calibri"/>
                <a:cs typeface="Calibri"/>
              </a:rPr>
              <a:t>attraverso</a:t>
            </a:r>
            <a:r>
              <a:rPr sz="2400" b="0" spc="-5" dirty="0">
                <a:solidFill>
                  <a:schemeClr val="tx1"/>
                </a:solidFill>
                <a:latin typeface="Calibri"/>
                <a:cs typeface="Calibri"/>
              </a:rPr>
              <a:t> cinque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525" algn="ctr">
              <a:lnSpc>
                <a:spcPts val="3345"/>
              </a:lnSpc>
            </a:pPr>
            <a:r>
              <a:rPr u="heavy" spc="-5" dirty="0">
                <a:solidFill>
                  <a:schemeClr val="tx1"/>
                </a:solidFill>
                <a:uFill>
                  <a:solidFill>
                    <a:srgbClr val="974806"/>
                  </a:solidFill>
                </a:uFill>
              </a:rPr>
              <a:t>CAMPI</a:t>
            </a:r>
            <a:r>
              <a:rPr u="heavy" spc="-30" dirty="0">
                <a:solidFill>
                  <a:schemeClr val="tx1"/>
                </a:solidFill>
                <a:uFill>
                  <a:solidFill>
                    <a:srgbClr val="974806"/>
                  </a:solidFill>
                </a:uFill>
              </a:rPr>
              <a:t> </a:t>
            </a:r>
            <a:r>
              <a:rPr u="heavy" spc="-5" dirty="0">
                <a:solidFill>
                  <a:schemeClr val="tx1"/>
                </a:solidFill>
                <a:uFill>
                  <a:solidFill>
                    <a:srgbClr val="974806"/>
                  </a:solidFill>
                </a:uFill>
              </a:rPr>
              <a:t>DI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974806"/>
                  </a:solidFill>
                </a:uFill>
              </a:rPr>
              <a:t> 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974806"/>
                  </a:solidFill>
                </a:uFill>
              </a:rPr>
              <a:t>ESPERIENZA</a:t>
            </a:r>
            <a:r>
              <a:rPr b="0" i="1" spc="-1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6200"/>
            <a:ext cx="9144000" cy="1663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840"/>
              </a:spcBef>
            </a:pPr>
            <a:r>
              <a:rPr lang="it-IT" b="1" spc="-15" dirty="0">
                <a:cs typeface="Calibri"/>
              </a:rPr>
              <a:t>PROGETTAZIONE</a:t>
            </a:r>
            <a:r>
              <a:rPr lang="it-IT" b="1" dirty="0">
                <a:cs typeface="Calibri"/>
              </a:rPr>
              <a:t> </a:t>
            </a:r>
            <a:r>
              <a:rPr lang="it-IT" b="1" spc="-10" dirty="0">
                <a:cs typeface="Calibri"/>
              </a:rPr>
              <a:t>ANNUALE</a:t>
            </a:r>
            <a:r>
              <a:rPr lang="it-IT" b="1" dirty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DELLE</a:t>
            </a:r>
            <a:r>
              <a:rPr lang="it-IT" b="1" dirty="0">
                <a:cs typeface="Calibri"/>
              </a:rPr>
              <a:t> </a:t>
            </a:r>
            <a:r>
              <a:rPr lang="it-IT" b="1" spc="-30" dirty="0">
                <a:cs typeface="Calibri"/>
              </a:rPr>
              <a:t>ATTIVITA</a:t>
            </a:r>
            <a:r>
              <a:rPr lang="it-IT" b="1" dirty="0">
                <a:cs typeface="Calibri"/>
              </a:rPr>
              <a:t> </a:t>
            </a:r>
            <a:r>
              <a:rPr lang="it-IT" b="1" spc="-20" dirty="0">
                <a:cs typeface="Calibri"/>
              </a:rPr>
              <a:t>’EDUCATIVE</a:t>
            </a:r>
            <a:r>
              <a:rPr lang="it-IT" b="1" dirty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A.S.</a:t>
            </a:r>
            <a:r>
              <a:rPr lang="it-IT" b="1" dirty="0">
                <a:cs typeface="Calibri"/>
              </a:rPr>
              <a:t> </a:t>
            </a:r>
            <a:r>
              <a:rPr lang="it-IT" b="1" spc="-5" dirty="0" smtClean="0">
                <a:cs typeface="Calibri"/>
              </a:rPr>
              <a:t>2023/2024</a:t>
            </a:r>
            <a:r>
              <a:rPr lang="it-IT" b="1" dirty="0" smtClean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SCUOLA</a:t>
            </a:r>
            <a:r>
              <a:rPr lang="it-IT" b="1" dirty="0">
                <a:cs typeface="Calibri"/>
              </a:rPr>
              <a:t> </a:t>
            </a:r>
            <a:r>
              <a:rPr lang="it-IT" b="1" spc="-20" dirty="0">
                <a:cs typeface="Calibri"/>
              </a:rPr>
              <a:t>DELL’INFANZIA</a:t>
            </a:r>
            <a:endParaRPr lang="it-IT" dirty="0">
              <a:cs typeface="Calibri"/>
            </a:endParaRPr>
          </a:p>
          <a:p>
            <a:pPr marL="12700" marR="417830" indent="35560" algn="ctr">
              <a:lnSpc>
                <a:spcPct val="100800"/>
              </a:lnSpc>
              <a:spcBef>
                <a:spcPts val="670"/>
              </a:spcBef>
            </a:pPr>
            <a:r>
              <a:rPr lang="it-IT" sz="1400" b="1" dirty="0">
                <a:cs typeface="Calibri"/>
              </a:rPr>
              <a:t>Le </a:t>
            </a:r>
            <a:r>
              <a:rPr lang="it-IT" sz="1400" b="1" spc="-5" dirty="0">
                <a:cs typeface="Calibri"/>
              </a:rPr>
              <a:t>docenti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di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tutti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i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plessi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si </a:t>
            </a:r>
            <a:r>
              <a:rPr lang="it-IT" sz="1400" b="1" spc="-5" dirty="0">
                <a:cs typeface="Calibri"/>
              </a:rPr>
              <a:t>riuniscono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ad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inizio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anno</a:t>
            </a:r>
            <a:r>
              <a:rPr lang="it-IT" sz="1400" b="1" spc="5" dirty="0">
                <a:cs typeface="Calibri"/>
              </a:rPr>
              <a:t> e </a:t>
            </a:r>
            <a:r>
              <a:rPr lang="it-IT" sz="1400" b="1" dirty="0">
                <a:cs typeface="Calibri"/>
              </a:rPr>
              <a:t>si </a:t>
            </a:r>
            <a:r>
              <a:rPr lang="it-IT" sz="1400" b="1" spc="-5" dirty="0">
                <a:cs typeface="Calibri"/>
              </a:rPr>
              <a:t>confrontano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per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stilare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una</a:t>
            </a:r>
            <a:r>
              <a:rPr lang="it-IT" sz="1400" b="1" spc="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Progettazione </a:t>
            </a:r>
            <a:r>
              <a:rPr lang="it-IT" sz="1400" b="1" dirty="0">
                <a:cs typeface="Calibri"/>
              </a:rPr>
              <a:t> annuale</a:t>
            </a:r>
            <a:r>
              <a:rPr lang="it-IT" sz="1400" b="1" spc="10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in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cui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vengono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individuati</a:t>
            </a:r>
            <a:r>
              <a:rPr lang="it-IT" sz="1400" b="1" spc="10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le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tematiche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,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gli</a:t>
            </a:r>
            <a:r>
              <a:rPr lang="it-IT" sz="1400" b="1" spc="10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obiettivi,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i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contenuti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didattici,</a:t>
            </a:r>
            <a:r>
              <a:rPr lang="it-IT" sz="1400" b="1" spc="300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le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spc="-5" dirty="0">
                <a:cs typeface="Calibri"/>
              </a:rPr>
              <a:t>metodologie</a:t>
            </a:r>
            <a:r>
              <a:rPr lang="it-IT" sz="1400" b="1" spc="1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ed </a:t>
            </a:r>
            <a:r>
              <a:rPr lang="it-IT" sz="1400" b="1" spc="-270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i</a:t>
            </a:r>
            <a:r>
              <a:rPr lang="it-IT" sz="1400" b="1" spc="-5" dirty="0">
                <a:cs typeface="Calibri"/>
              </a:rPr>
              <a:t> tempi;</a:t>
            </a:r>
            <a:endParaRPr lang="it-IT" sz="1400" dirty="0">
              <a:cs typeface="Calibri"/>
            </a:endParaRPr>
          </a:p>
          <a:p>
            <a:pPr marR="398145" algn="ctr">
              <a:lnSpc>
                <a:spcPct val="100000"/>
              </a:lnSpc>
              <a:spcBef>
                <a:spcPts val="10"/>
              </a:spcBef>
            </a:pPr>
            <a:r>
              <a:rPr lang="it-IT" sz="1400" b="1" dirty="0">
                <a:cs typeface="Calibri"/>
              </a:rPr>
              <a:t>il</a:t>
            </a:r>
            <a:r>
              <a:rPr lang="it-IT" sz="1400" b="1" spc="-5" dirty="0">
                <a:cs typeface="Calibri"/>
              </a:rPr>
              <a:t> tutto </a:t>
            </a:r>
            <a:r>
              <a:rPr lang="it-IT" sz="1400" b="1" spc="-10" dirty="0">
                <a:cs typeface="Calibri"/>
              </a:rPr>
              <a:t>nell’ottica</a:t>
            </a:r>
            <a:r>
              <a:rPr lang="it-IT" sz="1400" b="1" spc="-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di</a:t>
            </a:r>
            <a:r>
              <a:rPr lang="it-IT" sz="1400" b="1" spc="-5" dirty="0">
                <a:cs typeface="Calibri"/>
              </a:rPr>
              <a:t> </a:t>
            </a:r>
            <a:r>
              <a:rPr lang="it-IT" sz="1400" b="1" dirty="0">
                <a:cs typeface="Calibri"/>
              </a:rPr>
              <a:t>una</a:t>
            </a:r>
            <a:r>
              <a:rPr lang="it-IT" sz="1400" b="1" spc="-5" dirty="0">
                <a:cs typeface="Calibri"/>
              </a:rPr>
              <a:t> progettualità flessibile.</a:t>
            </a:r>
            <a:endParaRPr lang="it-IT" sz="1400" dirty="0">
              <a:cs typeface="Calibri"/>
            </a:endParaRPr>
          </a:p>
          <a:p>
            <a:endParaRPr lang="it-IT" dirty="0"/>
          </a:p>
        </p:txBody>
      </p:sp>
      <p:pic>
        <p:nvPicPr>
          <p:cNvPr id="45059" name="Picture 3" descr="C:\Users\GIADA\OneDrive\Desktop\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64513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DIDATTICA STEM </a:t>
            </a:r>
          </a:p>
          <a:p>
            <a:pPr algn="ctr"/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SCUOLA INFANZIA 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Le linee guida di finanziamento del PNRR hanno </a:t>
            </a:r>
            <a:r>
              <a:rPr lang="it-IT" dirty="0" err="1" smtClean="0"/>
              <a:t>supportatoil</a:t>
            </a:r>
            <a:r>
              <a:rPr lang="it-IT" dirty="0" smtClean="0"/>
              <a:t> nostro istituto nell'incentivare l'insegnamento delle discipline STEM.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52400" y="205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BENEFICI DELL’INSEGNAMENTO STEM</a:t>
            </a:r>
            <a:r>
              <a:rPr lang="it-IT" dirty="0" smtClean="0"/>
              <a:t>:   </a:t>
            </a:r>
          </a:p>
          <a:p>
            <a:r>
              <a:rPr lang="it-IT" dirty="0" smtClean="0"/>
              <a:t>                                                                                                   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648200" y="213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ELEMENTO CHIAVE DELL’INSEGNAMENTO 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STEM :  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8600" y="26670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it-IT" dirty="0" smtClean="0"/>
              <a:t>introdurre bambini alle materie STEM fin dai primi anni di scuola favorisce l'acquisizione di conoscenze e competenze.</a:t>
            </a:r>
          </a:p>
          <a:p>
            <a:pPr lvl="0"/>
            <a:r>
              <a:rPr lang="it-IT" dirty="0" smtClean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it-IT" dirty="0" smtClean="0"/>
              <a:t>Stimola l'interesse per il mondo circostante.      </a:t>
            </a:r>
          </a:p>
          <a:p>
            <a:pPr lvl="0"/>
            <a:r>
              <a:rPr lang="it-IT" dirty="0" smtClean="0"/>
              <a:t>                                                                                                        </a:t>
            </a:r>
          </a:p>
          <a:p>
            <a:pPr lvl="0">
              <a:buFont typeface="Wingdings" pitchFamily="2" charset="2"/>
              <a:buChar char="§"/>
            </a:pPr>
            <a:r>
              <a:rPr lang="it-IT" dirty="0" smtClean="0"/>
              <a:t>Offre vantaggi significativi, incoraggiandoli ad affrontare problemi complessi e a cercare soluzioni innovative.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24400" y="27432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Mettere in pratica ciò che si impara attraverso esperimenti scientifici. 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Utilizzare tecnologie per risolvere problemi. 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Apprendimento tramite azione di indagine, connessione con natura, arte, territorio e dimensione ludica.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Approccio alla scuola dell'infanzia   - Creazione di opportunità esperienziali per scoprire, toccare, smontare, costruire e ricostruire.  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Potenziamento dell'utilizzo di strumenti tecnologici come </a:t>
            </a:r>
            <a:r>
              <a:rPr lang="it-IT" dirty="0" err="1" smtClean="0"/>
              <a:t>Lim</a:t>
            </a:r>
            <a:r>
              <a:rPr lang="it-IT" dirty="0" smtClean="0"/>
              <a:t>, PC, </a:t>
            </a:r>
            <a:r>
              <a:rPr lang="it-IT" dirty="0" err="1" smtClean="0"/>
              <a:t>tablet</a:t>
            </a:r>
            <a:r>
              <a:rPr lang="it-IT" dirty="0" smtClean="0"/>
              <a:t>, piccoli robot e </a:t>
            </a:r>
            <a:r>
              <a:rPr lang="it-IT" dirty="0" err="1" smtClean="0"/>
              <a:t>coding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8680" name="Picture 8" descr="Progetto CODING - S. Faustino Mod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844434"/>
            <a:ext cx="1448219" cy="1013566"/>
          </a:xfrm>
          <a:prstGeom prst="rect">
            <a:avLst/>
          </a:prstGeom>
          <a:noFill/>
        </p:spPr>
      </p:pic>
      <p:pic>
        <p:nvPicPr>
          <p:cNvPr id="28681" name="Picture 9" descr="C:\Users\GIADA\OneDrive\Desktop\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133600" cy="141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553200" cy="738664"/>
          </a:xfrm>
        </p:spPr>
        <p:txBody>
          <a:bodyPr/>
          <a:lstStyle/>
          <a:p>
            <a:r>
              <a:rPr lang="it-IT" sz="2400" b="0" spc="-55" dirty="0" smtClean="0">
                <a:solidFill>
                  <a:srgbClr val="000000"/>
                </a:solidFill>
              </a:rPr>
              <a:t>Tale</a:t>
            </a:r>
            <a:r>
              <a:rPr lang="it-IT" sz="2400" b="0" spc="-15" dirty="0" smtClean="0">
                <a:solidFill>
                  <a:srgbClr val="000000"/>
                </a:solidFill>
              </a:rPr>
              <a:t> </a:t>
            </a:r>
            <a:r>
              <a:rPr lang="it-IT" sz="2400" b="0" spc="-10" dirty="0" smtClean="0">
                <a:solidFill>
                  <a:srgbClr val="000000"/>
                </a:solidFill>
              </a:rPr>
              <a:t>programmazione</a:t>
            </a:r>
            <a:r>
              <a:rPr lang="it-IT" sz="2400" b="0" spc="-15" dirty="0" smtClean="0">
                <a:solidFill>
                  <a:srgbClr val="000000"/>
                </a:solidFill>
              </a:rPr>
              <a:t> </a:t>
            </a:r>
            <a:r>
              <a:rPr lang="it-IT" sz="2400" b="0" spc="-5" dirty="0" smtClean="0">
                <a:solidFill>
                  <a:srgbClr val="000000"/>
                </a:solidFill>
              </a:rPr>
              <a:t>viene</a:t>
            </a:r>
            <a:r>
              <a:rPr lang="it-IT" sz="2400" b="0" spc="-15" dirty="0" smtClean="0">
                <a:solidFill>
                  <a:srgbClr val="000000"/>
                </a:solidFill>
              </a:rPr>
              <a:t> </a:t>
            </a:r>
            <a:r>
              <a:rPr lang="it-IT" sz="2400" b="0" spc="-5" dirty="0" smtClean="0">
                <a:solidFill>
                  <a:srgbClr val="000000"/>
                </a:solidFill>
              </a:rPr>
              <a:t>arricchita</a:t>
            </a:r>
            <a:r>
              <a:rPr lang="it-IT" sz="2400" b="0" spc="-10" dirty="0" smtClean="0">
                <a:solidFill>
                  <a:srgbClr val="000000"/>
                </a:solidFill>
              </a:rPr>
              <a:t> </a:t>
            </a:r>
            <a:r>
              <a:rPr lang="it-IT" sz="2400" b="0" spc="-5" dirty="0" smtClean="0">
                <a:solidFill>
                  <a:srgbClr val="000000"/>
                </a:solidFill>
              </a:rPr>
              <a:t>ed</a:t>
            </a:r>
            <a:r>
              <a:rPr lang="it-IT" sz="2400" b="0" spc="-15" dirty="0" smtClean="0">
                <a:solidFill>
                  <a:srgbClr val="000000"/>
                </a:solidFill>
              </a:rPr>
              <a:t> </a:t>
            </a:r>
            <a:r>
              <a:rPr lang="it-IT" sz="2400" b="0" spc="-25" dirty="0" smtClean="0">
                <a:solidFill>
                  <a:srgbClr val="000000"/>
                </a:solidFill>
              </a:rPr>
              <a:t>integrata </a:t>
            </a:r>
            <a:r>
              <a:rPr lang="it-IT" sz="2400" b="0" spc="-620" dirty="0" smtClean="0">
                <a:solidFill>
                  <a:srgbClr val="000000"/>
                </a:solidFill>
              </a:rPr>
              <a:t> </a:t>
            </a:r>
            <a:r>
              <a:rPr lang="it-IT" sz="2400" b="0" spc="-5" dirty="0" smtClean="0">
                <a:solidFill>
                  <a:srgbClr val="000000"/>
                </a:solidFill>
              </a:rPr>
              <a:t>dai</a:t>
            </a:r>
            <a:r>
              <a:rPr lang="it-IT" sz="2400" b="0" spc="-10" dirty="0" smtClean="0">
                <a:solidFill>
                  <a:srgbClr val="000000"/>
                </a:solidFill>
              </a:rPr>
              <a:t> </a:t>
            </a:r>
            <a:r>
              <a:rPr lang="it-IT" sz="2400" b="0" spc="-20" dirty="0" smtClean="0">
                <a:solidFill>
                  <a:srgbClr val="000000"/>
                </a:solidFill>
              </a:rPr>
              <a:t>progetti</a:t>
            </a:r>
            <a:r>
              <a:rPr lang="it-IT" sz="2400" b="0" spc="-15" dirty="0" smtClean="0">
                <a:solidFill>
                  <a:srgbClr val="000000"/>
                </a:solidFill>
              </a:rPr>
              <a:t> presenti</a:t>
            </a:r>
            <a:r>
              <a:rPr lang="it-IT" sz="2400" b="0" spc="-10" dirty="0" smtClean="0">
                <a:solidFill>
                  <a:srgbClr val="000000"/>
                </a:solidFill>
              </a:rPr>
              <a:t> </a:t>
            </a:r>
            <a:r>
              <a:rPr lang="it-IT" sz="2400" b="0" spc="-5" dirty="0" smtClean="0">
                <a:solidFill>
                  <a:srgbClr val="000000"/>
                </a:solidFill>
              </a:rPr>
              <a:t>nel</a:t>
            </a:r>
            <a:r>
              <a:rPr lang="it-IT" sz="2400" b="0" spc="-10" dirty="0" smtClean="0">
                <a:solidFill>
                  <a:srgbClr val="000000"/>
                </a:solidFill>
              </a:rPr>
              <a:t> </a:t>
            </a:r>
            <a:r>
              <a:rPr lang="it-IT" sz="2400" b="0" spc="-75" dirty="0" smtClean="0">
                <a:solidFill>
                  <a:srgbClr val="000000"/>
                </a:solidFill>
              </a:rPr>
              <a:t>PTOF</a:t>
            </a:r>
            <a:endParaRPr lang="it-IT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1207449" cy="15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/>
              <a:t>ISTITUTO COMPRENSIVO  “L. LOTTO”</a:t>
            </a:r>
          </a:p>
          <a:p>
            <a:pPr algn="ctr"/>
            <a:r>
              <a:rPr lang="it-IT" sz="900" dirty="0" smtClean="0"/>
              <a:t>MONTE SAN GIUSTO</a:t>
            </a:r>
          </a:p>
          <a:p>
            <a:pPr algn="ctr"/>
            <a:r>
              <a:rPr lang="it-IT" sz="900" b="1" dirty="0" smtClean="0">
                <a:solidFill>
                  <a:srgbClr val="0070C0"/>
                </a:solidFill>
              </a:rPr>
              <a:t>PIANO OFFERTA FORMATIVA 2022-2025</a:t>
            </a:r>
            <a:endParaRPr lang="it-IT" sz="900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4600" y="129540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PROGETTI SCUOLA DELL’INFANZIA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“Cine Giochiamo”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“Ci vuole un albero”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“Le parole  nostre amiche: progetto L2”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“1…2…3….English!”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“Manipolo, esploro, creo”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“Un libro per amico”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“Silenzio e relax!”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“Laboratorio di musico-terapia”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“Le piccole  voci della scuola dell’infanzia”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“Ri-Creo!”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“Progetto Inclusione”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“Pet therapy and pet education”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248400" y="5483265"/>
            <a:ext cx="2895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1600" spc="-5" dirty="0">
                <a:cs typeface="Calibri"/>
              </a:rPr>
              <a:t>Nel </a:t>
            </a:r>
            <a:r>
              <a:rPr lang="it-IT" sz="1600" spc="-10" dirty="0">
                <a:cs typeface="Calibri"/>
              </a:rPr>
              <a:t>dettaglio</a:t>
            </a:r>
            <a:r>
              <a:rPr lang="it-IT" sz="1600" spc="-5" dirty="0">
                <a:cs typeface="Calibri"/>
              </a:rPr>
              <a:t> </a:t>
            </a:r>
            <a:r>
              <a:rPr lang="it-IT" sz="1600" spc="-30" dirty="0">
                <a:cs typeface="Calibri"/>
              </a:rPr>
              <a:t>l’offerta</a:t>
            </a:r>
            <a:r>
              <a:rPr lang="it-IT" sz="1600" dirty="0">
                <a:cs typeface="Calibri"/>
              </a:rPr>
              <a:t> </a:t>
            </a:r>
            <a:r>
              <a:rPr lang="it-IT" sz="1600" spc="-15" dirty="0">
                <a:cs typeface="Calibri"/>
              </a:rPr>
              <a:t>formativa</a:t>
            </a:r>
            <a:r>
              <a:rPr lang="it-IT" sz="1600" spc="-5" dirty="0">
                <a:cs typeface="Calibri"/>
              </a:rPr>
              <a:t> del</a:t>
            </a:r>
            <a:r>
              <a:rPr lang="it-IT" sz="1600" dirty="0">
                <a:cs typeface="Calibri"/>
              </a:rPr>
              <a:t> </a:t>
            </a:r>
            <a:r>
              <a:rPr lang="it-IT" sz="1600" spc="-15" dirty="0">
                <a:cs typeface="Calibri"/>
              </a:rPr>
              <a:t>nostro</a:t>
            </a:r>
            <a:r>
              <a:rPr lang="it-IT" sz="1600" spc="-5" dirty="0">
                <a:cs typeface="Calibri"/>
              </a:rPr>
              <a:t> </a:t>
            </a:r>
            <a:r>
              <a:rPr lang="it-IT" sz="1600" spc="-10" dirty="0">
                <a:cs typeface="Calibri"/>
              </a:rPr>
              <a:t>istituto</a:t>
            </a:r>
            <a:r>
              <a:rPr lang="it-IT" sz="1600" spc="-5" dirty="0">
                <a:cs typeface="Calibri"/>
              </a:rPr>
              <a:t> può</a:t>
            </a:r>
            <a:r>
              <a:rPr lang="it-IT" sz="1600" dirty="0">
                <a:cs typeface="Calibri"/>
              </a:rPr>
              <a:t> </a:t>
            </a:r>
            <a:r>
              <a:rPr lang="it-IT" sz="1600" spc="-10" dirty="0">
                <a:cs typeface="Calibri"/>
              </a:rPr>
              <a:t>essere</a:t>
            </a:r>
            <a:r>
              <a:rPr lang="it-IT" sz="1600" spc="-5" dirty="0">
                <a:cs typeface="Calibri"/>
              </a:rPr>
              <a:t> </a:t>
            </a:r>
            <a:r>
              <a:rPr lang="it-IT" sz="1600" spc="-10" dirty="0">
                <a:cs typeface="Calibri"/>
              </a:rPr>
              <a:t>approfondita </a:t>
            </a:r>
            <a:r>
              <a:rPr lang="it-IT" sz="1600" spc="-390" dirty="0">
                <a:cs typeface="Calibri"/>
              </a:rPr>
              <a:t> </a:t>
            </a:r>
            <a:r>
              <a:rPr lang="it-IT" sz="1600" spc="-10" dirty="0">
                <a:cs typeface="Calibri"/>
              </a:rPr>
              <a:t>consultando </a:t>
            </a:r>
            <a:r>
              <a:rPr lang="it-IT" sz="1600" spc="-5" dirty="0">
                <a:cs typeface="Calibri"/>
              </a:rPr>
              <a:t>il </a:t>
            </a:r>
            <a:r>
              <a:rPr lang="it-IT" sz="1600" spc="-10" dirty="0">
                <a:cs typeface="Calibri"/>
              </a:rPr>
              <a:t>sito</a:t>
            </a:r>
            <a:r>
              <a:rPr lang="it-IT" sz="1600" spc="-5" dirty="0">
                <a:cs typeface="Calibri"/>
              </a:rPr>
              <a:t> della scuola:</a:t>
            </a:r>
            <a:endParaRPr lang="it-IT" sz="1600" dirty="0">
              <a:cs typeface="Calibri"/>
            </a:endParaRPr>
          </a:p>
          <a:p>
            <a:pPr marR="27305" algn="ctr">
              <a:lnSpc>
                <a:spcPct val="100000"/>
              </a:lnSpc>
              <a:spcBef>
                <a:spcPts val="360"/>
              </a:spcBef>
            </a:pPr>
            <a:endParaRPr lang="it-IT" sz="1600" dirty="0">
              <a:cs typeface="Calibri"/>
            </a:endParaRPr>
          </a:p>
        </p:txBody>
      </p:sp>
      <p:pic>
        <p:nvPicPr>
          <p:cNvPr id="14337" name="Picture 1" descr="C:\Users\GIADA\OneDrive\Desktop\Nuova cartella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1100380" cy="685800"/>
          </a:xfrm>
          <a:prstGeom prst="rect">
            <a:avLst/>
          </a:prstGeom>
          <a:noFill/>
        </p:spPr>
      </p:pic>
      <p:pic>
        <p:nvPicPr>
          <p:cNvPr id="14339" name="Picture 3" descr="Progetto Pet Edu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562600"/>
            <a:ext cx="1886547" cy="1082879"/>
          </a:xfrm>
          <a:prstGeom prst="rect">
            <a:avLst/>
          </a:prstGeom>
          <a:noFill/>
        </p:spPr>
      </p:pic>
      <p:pic>
        <p:nvPicPr>
          <p:cNvPr id="11" name="Immagin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14800"/>
            <a:ext cx="1219200" cy="1057275"/>
          </a:xfrm>
          <a:prstGeom prst="rect">
            <a:avLst/>
          </a:prstGeom>
          <a:noFill/>
        </p:spPr>
      </p:pic>
      <p:pic>
        <p:nvPicPr>
          <p:cNvPr id="12" name="Immagine 11" descr="C:\Users\GIADA\OneDrive\Desktop\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209800"/>
            <a:ext cx="16764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GIADA\OneDrive\Desktop\INVERN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362200"/>
            <a:ext cx="2130872" cy="141554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086600" y="5105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KAMISHIBAI</a:t>
            </a:r>
            <a:endParaRPr lang="it-IT" sz="1200" b="1" dirty="0"/>
          </a:p>
        </p:txBody>
      </p:sp>
      <p:sp>
        <p:nvSpPr>
          <p:cNvPr id="13" name="Rettangolo 12"/>
          <p:cNvSpPr/>
          <p:nvPr/>
        </p:nvSpPr>
        <p:spPr>
          <a:xfrm>
            <a:off x="5949920" y="6534834"/>
            <a:ext cx="3194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8"/>
              </a:rPr>
              <a:t>https://www.lorenzolotto.edu.it</a:t>
            </a: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536" y="199816"/>
            <a:ext cx="7748463" cy="861774"/>
          </a:xfrm>
        </p:spPr>
        <p:txBody>
          <a:bodyPr/>
          <a:lstStyle/>
          <a:p>
            <a:pPr algn="ctr"/>
            <a:r>
              <a:rPr lang="it-IT" spc="-25" dirty="0" smtClean="0">
                <a:solidFill>
                  <a:srgbClr val="0070C0"/>
                </a:solidFill>
              </a:rPr>
              <a:t>SPECIFICITA’ </a:t>
            </a:r>
            <a:r>
              <a:rPr lang="it-IT" spc="-5" dirty="0" smtClean="0">
                <a:solidFill>
                  <a:srgbClr val="0070C0"/>
                </a:solidFill>
              </a:rPr>
              <a:t>del</a:t>
            </a:r>
            <a:r>
              <a:rPr lang="it-IT" spc="-25" dirty="0" smtClean="0">
                <a:solidFill>
                  <a:srgbClr val="0070C0"/>
                </a:solidFill>
              </a:rPr>
              <a:t> </a:t>
            </a:r>
            <a:r>
              <a:rPr lang="it-IT" spc="-15" dirty="0" smtClean="0">
                <a:solidFill>
                  <a:srgbClr val="0070C0"/>
                </a:solidFill>
              </a:rPr>
              <a:t>CONTESTO</a:t>
            </a:r>
            <a:r>
              <a:rPr lang="it-IT" spc="-20" dirty="0" smtClean="0">
                <a:solidFill>
                  <a:srgbClr val="0070C0"/>
                </a:solidFill>
              </a:rPr>
              <a:t> </a:t>
            </a:r>
            <a:r>
              <a:rPr lang="it-IT" spc="-25" dirty="0" smtClean="0">
                <a:solidFill>
                  <a:srgbClr val="0070C0"/>
                </a:solidFill>
              </a:rPr>
              <a:t>EDUCATIVO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00907" cy="1231106"/>
          </a:xfrm>
        </p:spPr>
        <p:txBody>
          <a:bodyPr/>
          <a:lstStyle/>
          <a:p>
            <a:pPr algn="just"/>
            <a:r>
              <a:rPr lang="it-IT" spc="-5" dirty="0" smtClean="0">
                <a:solidFill>
                  <a:srgbClr val="082200"/>
                </a:solidFill>
              </a:rPr>
              <a:t>La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scuola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dell’Infanzia,</a:t>
            </a:r>
            <a:r>
              <a:rPr lang="it-IT" spc="-5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tenendo</a:t>
            </a:r>
            <a:r>
              <a:rPr lang="it-IT" spc="-5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presenti</a:t>
            </a:r>
            <a:r>
              <a:rPr lang="it-IT" spc="-5" dirty="0" smtClean="0">
                <a:solidFill>
                  <a:srgbClr val="082200"/>
                </a:solidFill>
              </a:rPr>
              <a:t> </a:t>
            </a:r>
            <a:r>
              <a:rPr lang="it-IT" dirty="0" smtClean="0">
                <a:solidFill>
                  <a:srgbClr val="082200"/>
                </a:solidFill>
              </a:rPr>
              <a:t>e</a:t>
            </a:r>
            <a:r>
              <a:rPr lang="it-IT" spc="5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rispettando</a:t>
            </a:r>
            <a:r>
              <a:rPr lang="it-IT" spc="-5" dirty="0" smtClean="0">
                <a:solidFill>
                  <a:srgbClr val="082200"/>
                </a:solidFill>
              </a:rPr>
              <a:t> </a:t>
            </a:r>
            <a:r>
              <a:rPr lang="it-IT" dirty="0" smtClean="0">
                <a:solidFill>
                  <a:srgbClr val="082200"/>
                </a:solidFill>
              </a:rPr>
              <a:t>i</a:t>
            </a:r>
            <a:r>
              <a:rPr lang="it-IT" spc="5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bisogni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dei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bambini, 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riconosce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come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suoi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connotati</a:t>
            </a:r>
            <a:r>
              <a:rPr lang="it-IT" spc="-5" dirty="0" smtClean="0">
                <a:solidFill>
                  <a:srgbClr val="082200"/>
                </a:solidFill>
              </a:rPr>
              <a:t> specifici</a:t>
            </a:r>
            <a:r>
              <a:rPr lang="it-IT" dirty="0" smtClean="0">
                <a:solidFill>
                  <a:srgbClr val="082200"/>
                </a:solidFill>
              </a:rPr>
              <a:t> e</a:t>
            </a:r>
            <a:r>
              <a:rPr lang="it-IT" spc="5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pone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al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centro</a:t>
            </a:r>
            <a:r>
              <a:rPr lang="it-IT" spc="-5" dirty="0" smtClean="0">
                <a:solidFill>
                  <a:srgbClr val="082200"/>
                </a:solidFill>
              </a:rPr>
              <a:t> del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suo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15" dirty="0" smtClean="0">
                <a:solidFill>
                  <a:srgbClr val="082200"/>
                </a:solidFill>
              </a:rPr>
              <a:t>operato</a:t>
            </a:r>
            <a:r>
              <a:rPr lang="it-IT" spc="375" dirty="0" smtClean="0">
                <a:solidFill>
                  <a:srgbClr val="082200"/>
                </a:solidFill>
              </a:rPr>
              <a:t> </a:t>
            </a:r>
            <a:r>
              <a:rPr lang="it-IT" spc="-5" dirty="0" smtClean="0">
                <a:solidFill>
                  <a:srgbClr val="082200"/>
                </a:solidFill>
              </a:rPr>
              <a:t>le </a:t>
            </a:r>
            <a:r>
              <a:rPr lang="it-IT" dirty="0" smtClean="0">
                <a:solidFill>
                  <a:srgbClr val="082200"/>
                </a:solidFill>
              </a:rPr>
              <a:t> </a:t>
            </a:r>
            <a:r>
              <a:rPr lang="it-IT" spc="-10" dirty="0" smtClean="0">
                <a:solidFill>
                  <a:srgbClr val="082200"/>
                </a:solidFill>
              </a:rPr>
              <a:t>seguenti </a:t>
            </a:r>
            <a:r>
              <a:rPr lang="it-IT" spc="-5" dirty="0" smtClean="0">
                <a:solidFill>
                  <a:srgbClr val="082200"/>
                </a:solidFill>
              </a:rPr>
              <a:t>DIMENSIONI: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7106" name="Picture 2" descr="Scuole e Comitati Genitori - Comune di Corm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183" y="0"/>
            <a:ext cx="2095817" cy="1219201"/>
          </a:xfrm>
          <a:prstGeom prst="rect">
            <a:avLst/>
          </a:prstGeom>
          <a:noFill/>
        </p:spPr>
      </p:pic>
      <p:sp>
        <p:nvSpPr>
          <p:cNvPr id="6" name="Ovale 5"/>
          <p:cNvSpPr/>
          <p:nvPr/>
        </p:nvSpPr>
        <p:spPr>
          <a:xfrm>
            <a:off x="1066800" y="23622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71600" y="2590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" marR="44450" indent="-254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i="1" spc="-5" dirty="0">
                <a:cs typeface="Calibri"/>
              </a:rPr>
              <a:t>RELAZIONE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PERSONALE</a:t>
            </a:r>
            <a:r>
              <a:rPr lang="it-IT" sz="1600" b="1" i="1" spc="-6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tra</a:t>
            </a:r>
            <a:endParaRPr lang="it-IT" sz="1600" dirty="0"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it-IT" sz="1600" b="1" i="1" spc="-5" dirty="0">
                <a:cs typeface="Calibri"/>
              </a:rPr>
              <a:t>pari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dirty="0">
                <a:cs typeface="Calibri"/>
              </a:rPr>
              <a:t>e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con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adulti </a:t>
            </a:r>
            <a:r>
              <a:rPr lang="it-IT" sz="1600" b="1" i="1" spc="-390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significativi</a:t>
            </a:r>
            <a:endParaRPr lang="it-IT" sz="1600" dirty="0">
              <a:cs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3581400" y="31242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143000" y="4724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019800" y="2057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096000" y="4724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810000" y="35814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i="1" spc="-5" dirty="0">
                <a:cs typeface="Calibri"/>
              </a:rPr>
              <a:t>LA</a:t>
            </a:r>
            <a:r>
              <a:rPr lang="it-IT" sz="1600" b="1" i="1" spc="-40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PERSONA</a:t>
            </a:r>
            <a:endParaRPr lang="it-IT" sz="1600" dirty="0"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lang="it-IT" sz="1600" b="1" i="1" spc="-10" dirty="0">
                <a:cs typeface="Calibri"/>
              </a:rPr>
              <a:t>con </a:t>
            </a:r>
            <a:r>
              <a:rPr lang="it-IT" sz="1600" b="1" i="1" dirty="0">
                <a:cs typeface="Calibri"/>
              </a:rPr>
              <a:t>i </a:t>
            </a:r>
            <a:r>
              <a:rPr lang="it-IT" sz="1600" b="1" i="1" spc="-5" dirty="0">
                <a:cs typeface="Calibri"/>
              </a:rPr>
              <a:t>suoi ritmi </a:t>
            </a:r>
            <a:r>
              <a:rPr lang="it-IT" sz="1600" b="1" i="1" dirty="0">
                <a:cs typeface="Calibri"/>
              </a:rPr>
              <a:t> e </a:t>
            </a:r>
            <a:r>
              <a:rPr lang="it-IT" sz="1600" b="1" i="1" spc="-10" dirty="0">
                <a:cs typeface="Calibri"/>
              </a:rPr>
              <a:t>stili </a:t>
            </a:r>
            <a:r>
              <a:rPr lang="it-IT" sz="1600" b="1" i="1" spc="-5" dirty="0">
                <a:cs typeface="Calibri"/>
              </a:rPr>
              <a:t>di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apprendime</a:t>
            </a:r>
            <a:r>
              <a:rPr lang="it-IT" sz="1600" b="1" i="1" spc="-20" dirty="0">
                <a:cs typeface="Calibri"/>
              </a:rPr>
              <a:t>nt</a:t>
            </a:r>
            <a:r>
              <a:rPr lang="it-IT" sz="1600" b="1" i="1" dirty="0">
                <a:cs typeface="Calibri"/>
              </a:rPr>
              <a:t>o</a:t>
            </a:r>
            <a:endParaRPr lang="it-IT" sz="1600" dirty="0">
              <a:cs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71600" y="50292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i="1" spc="-30" dirty="0">
                <a:cs typeface="Calibri"/>
              </a:rPr>
              <a:t>CURIOSITA’</a:t>
            </a:r>
            <a:r>
              <a:rPr lang="it-IT" sz="1600" b="1" i="1" spc="-1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di</a:t>
            </a:r>
            <a:endParaRPr lang="it-IT" sz="1600" dirty="0">
              <a:cs typeface="Calibri"/>
            </a:endParaRPr>
          </a:p>
          <a:p>
            <a:pPr marL="12065" marR="5080" indent="3810" algn="ctr">
              <a:lnSpc>
                <a:spcPct val="100000"/>
              </a:lnSpc>
            </a:pPr>
            <a:r>
              <a:rPr lang="it-IT" sz="1600" b="1" i="1" spc="-5" dirty="0">
                <a:cs typeface="Calibri"/>
              </a:rPr>
              <a:t>osservare,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chiedere,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scoprire </a:t>
            </a:r>
            <a:r>
              <a:rPr lang="it-IT" sz="1600" b="1" i="1" spc="-5" dirty="0">
                <a:cs typeface="Calibri"/>
              </a:rPr>
              <a:t>le </a:t>
            </a:r>
            <a:r>
              <a:rPr lang="it-IT" sz="1600" b="1" i="1" spc="-10" dirty="0">
                <a:cs typeface="Calibri"/>
              </a:rPr>
              <a:t>cose </a:t>
            </a:r>
            <a:r>
              <a:rPr lang="it-IT" sz="1600" b="1" i="1" spc="-5" dirty="0">
                <a:cs typeface="Calibri"/>
              </a:rPr>
              <a:t> ed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il</a:t>
            </a:r>
            <a:r>
              <a:rPr lang="it-IT" sz="1600" b="1" i="1" spc="-30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perché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della </a:t>
            </a:r>
            <a:r>
              <a:rPr lang="it-IT" sz="1600" b="1" i="1" spc="-390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cose</a:t>
            </a:r>
            <a:endParaRPr lang="it-IT" sz="1600" dirty="0">
              <a:cs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00800" y="5181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i="1" spc="-5" dirty="0">
                <a:cs typeface="Calibri"/>
              </a:rPr>
              <a:t>IL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25" dirty="0">
                <a:cs typeface="Calibri"/>
              </a:rPr>
              <a:t>FARE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dirty="0">
                <a:cs typeface="Calibri"/>
              </a:rPr>
              <a:t>e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VIVERE </a:t>
            </a:r>
            <a:r>
              <a:rPr lang="it-IT" sz="1600" b="1" i="1" spc="-390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LE </a:t>
            </a:r>
            <a:r>
              <a:rPr lang="it-IT" sz="1600" b="1" i="1" spc="-10" dirty="0">
                <a:cs typeface="Calibri"/>
              </a:rPr>
              <a:t>ESPERIENZE </a:t>
            </a:r>
            <a:r>
              <a:rPr lang="it-IT" sz="1600" b="1" i="1" spc="-5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CONCRETE</a:t>
            </a:r>
            <a:endParaRPr lang="it-IT" sz="1600" dirty="0">
              <a:cs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00800" y="220980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i="1" spc="-10" dirty="0">
                <a:cs typeface="Calibri"/>
              </a:rPr>
              <a:t>GIOCO</a:t>
            </a:r>
            <a:endParaRPr lang="it-IT" sz="1600" dirty="0"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it-IT" sz="1600" b="1" i="1" spc="-5" dirty="0">
                <a:cs typeface="Calibri"/>
              </a:rPr>
              <a:t>in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tutte</a:t>
            </a:r>
            <a:r>
              <a:rPr lang="it-IT" sz="1600" b="1" i="1" spc="-30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le</a:t>
            </a:r>
            <a:r>
              <a:rPr lang="it-IT" sz="1600" b="1" i="1" spc="-35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sue </a:t>
            </a:r>
            <a:r>
              <a:rPr lang="it-IT" sz="1600" b="1" i="1" spc="-390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forme </a:t>
            </a:r>
            <a:r>
              <a:rPr lang="it-IT" sz="1600" b="1" i="1" spc="-5" dirty="0">
                <a:cs typeface="Calibri"/>
              </a:rPr>
              <a:t>ed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5" dirty="0">
                <a:cs typeface="Calibri"/>
              </a:rPr>
              <a:t>espressioni: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esplorativo, </a:t>
            </a:r>
            <a:r>
              <a:rPr lang="it-IT" sz="1600" b="1" i="1" spc="-5" dirty="0">
                <a:cs typeface="Calibri"/>
              </a:rPr>
              <a:t> funzionale, </a:t>
            </a:r>
            <a:r>
              <a:rPr lang="it-IT" sz="1600" b="1" i="1" dirty="0">
                <a:cs typeface="Calibri"/>
              </a:rPr>
              <a:t> </a:t>
            </a:r>
            <a:r>
              <a:rPr lang="it-IT" sz="1600" b="1" i="1" spc="-10" dirty="0">
                <a:cs typeface="Calibri"/>
              </a:rPr>
              <a:t>simbolico.</a:t>
            </a:r>
            <a:endParaRPr lang="it-IT" sz="1600" dirty="0">
              <a:cs typeface="Calibri"/>
            </a:endParaRPr>
          </a:p>
        </p:txBody>
      </p:sp>
      <p:pic>
        <p:nvPicPr>
          <p:cNvPr id="47109" name="Picture 5" descr="Free Vector | Kids playing design | Giochi per bambini, Caratteri per  bambini, Bamb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0"/>
            <a:ext cx="1390650" cy="1390650"/>
          </a:xfrm>
          <a:prstGeom prst="rect">
            <a:avLst/>
          </a:prstGeom>
          <a:noFill/>
        </p:spPr>
      </p:pic>
      <p:pic>
        <p:nvPicPr>
          <p:cNvPr id="47111" name="Picture 7" descr="La nostra Storia - Scuola dell'Infanzia Giardino d'Infanz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057400"/>
            <a:ext cx="1447800" cy="96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080000" cy="430887"/>
          </a:xfrm>
        </p:spPr>
        <p:txBody>
          <a:bodyPr/>
          <a:lstStyle/>
          <a:p>
            <a:pPr algn="ctr"/>
            <a:r>
              <a:rPr lang="it-IT" spc="-10" dirty="0" smtClean="0">
                <a:solidFill>
                  <a:schemeClr val="accent1"/>
                </a:solidFill>
              </a:rPr>
              <a:t>Alcune</a:t>
            </a:r>
            <a:r>
              <a:rPr lang="it-IT" spc="-60" dirty="0" smtClean="0">
                <a:solidFill>
                  <a:schemeClr val="accent1"/>
                </a:solidFill>
              </a:rPr>
              <a:t> </a:t>
            </a:r>
            <a:r>
              <a:rPr lang="it-IT" spc="-15" dirty="0" smtClean="0">
                <a:solidFill>
                  <a:schemeClr val="accent1"/>
                </a:solidFill>
              </a:rPr>
              <a:t>parole-chiave: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object 71"/>
          <p:cNvSpPr txBox="1"/>
          <p:nvPr/>
        </p:nvSpPr>
        <p:spPr>
          <a:xfrm>
            <a:off x="573059" y="5588396"/>
            <a:ext cx="8248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 scuola </a:t>
            </a:r>
            <a:r>
              <a:rPr sz="1800" b="1" spc="-10" dirty="0">
                <a:latin typeface="Calibri"/>
                <a:cs typeface="Calibri"/>
              </a:rPr>
              <a:t>dell’infanzia </a:t>
            </a:r>
            <a:r>
              <a:rPr sz="1800" b="1" spc="-5" dirty="0">
                <a:latin typeface="Calibri"/>
                <a:cs typeface="Calibri"/>
              </a:rPr>
              <a:t>non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5" dirty="0">
                <a:latin typeface="Calibri"/>
                <a:cs typeface="Calibri"/>
              </a:rPr>
              <a:t>solo il </a:t>
            </a:r>
            <a:r>
              <a:rPr sz="1800" b="1" spc="-10" dirty="0">
                <a:latin typeface="Calibri"/>
                <a:cs typeface="Calibri"/>
              </a:rPr>
              <a:t>luogo </a:t>
            </a:r>
            <a:r>
              <a:rPr sz="1800" b="1" spc="-5" dirty="0">
                <a:latin typeface="Calibri"/>
                <a:cs typeface="Calibri"/>
              </a:rPr>
              <a:t>degli </a:t>
            </a:r>
            <a:r>
              <a:rPr sz="1800" b="1" spc="-10" dirty="0">
                <a:latin typeface="Calibri"/>
                <a:cs typeface="Calibri"/>
              </a:rPr>
              <a:t>apprendimenti </a:t>
            </a:r>
            <a:r>
              <a:rPr sz="1800" b="1" spc="-5" dirty="0">
                <a:latin typeface="Calibri"/>
                <a:cs typeface="Calibri"/>
              </a:rPr>
              <a:t>cognitivi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formali, </a:t>
            </a:r>
            <a:r>
              <a:rPr sz="1800" b="1" spc="-5" dirty="0">
                <a:latin typeface="Calibri"/>
                <a:cs typeface="Calibri"/>
              </a:rPr>
              <a:t>ma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anche lo spazio nel quale il bambino ha </a:t>
            </a:r>
            <a:r>
              <a:rPr sz="1800" b="1" spc="-10" dirty="0">
                <a:latin typeface="Calibri"/>
                <a:cs typeface="Calibri"/>
              </a:rPr>
              <a:t>necessità </a:t>
            </a:r>
            <a:r>
              <a:rPr sz="1800" b="1" spc="-5" dirty="0">
                <a:latin typeface="Calibri"/>
                <a:cs typeface="Calibri"/>
              </a:rPr>
              <a:t>di </a:t>
            </a:r>
            <a:r>
              <a:rPr sz="1800" b="1" spc="-15" dirty="0">
                <a:latin typeface="Calibri"/>
                <a:cs typeface="Calibri"/>
              </a:rPr>
              <a:t>trovare sicurezza </a:t>
            </a:r>
            <a:r>
              <a:rPr sz="1800" b="1" spc="-10" dirty="0">
                <a:latin typeface="Calibri"/>
                <a:cs typeface="Calibri"/>
              </a:rPr>
              <a:t>emozionale,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calore, </a:t>
            </a:r>
            <a:r>
              <a:rPr sz="1800" b="1" spc="-15" dirty="0">
                <a:latin typeface="Calibri"/>
                <a:cs typeface="Calibri"/>
              </a:rPr>
              <a:t>affetti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benessere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Arial"/>
                <a:cs typeface="Arial"/>
              </a:rPr>
              <a:t>…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Stella a 6 punte 10"/>
          <p:cNvSpPr/>
          <p:nvPr/>
        </p:nvSpPr>
        <p:spPr>
          <a:xfrm>
            <a:off x="762000" y="609600"/>
            <a:ext cx="1676400" cy="1752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6 punte 11"/>
          <p:cNvSpPr/>
          <p:nvPr/>
        </p:nvSpPr>
        <p:spPr>
          <a:xfrm>
            <a:off x="3276600" y="914400"/>
            <a:ext cx="2133600" cy="2286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6 punte 12"/>
          <p:cNvSpPr/>
          <p:nvPr/>
        </p:nvSpPr>
        <p:spPr>
          <a:xfrm>
            <a:off x="6705600" y="304800"/>
            <a:ext cx="1676400" cy="1752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0668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ROUTINE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814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ACCOGLIENZA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104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  </a:t>
            </a:r>
            <a:r>
              <a:rPr lang="it-IT" b="1" dirty="0" smtClean="0">
                <a:solidFill>
                  <a:schemeClr val="bg1"/>
                </a:solidFill>
              </a:rPr>
              <a:t>SPAZI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52400" y="25146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Nella Scuola dell’Infanzia tutte le attività relative alla cura del bambino vengono definite routine. Sono gesti e momenti che si ripetono ogni giorno, rilassano, calmano e permettono al bambino di trovare un equilibrio emotivo. Hanno un’ampia valenza educativa 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76600" y="31242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è </a:t>
            </a:r>
            <a:r>
              <a:rPr lang="it-IT" sz="1400" u="sng" dirty="0" smtClean="0"/>
              <a:t>un atteggiamento di fondo</a:t>
            </a:r>
            <a:r>
              <a:rPr lang="it-IT" sz="1400" dirty="0" smtClean="0"/>
              <a:t> tipico di questo contesto, che tiene conto delle esigenze e dei bisogni degli ALUNNI. È una fase di conoscenza reciproca tra le FAMIGLIE e il personale docente.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77000" y="1981200"/>
            <a:ext cx="228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Lo spazio scolastico non è semplice contenitore ma costituisce una </a:t>
            </a:r>
            <a:r>
              <a:rPr lang="it-IT" sz="1400" u="sng" dirty="0" smtClean="0"/>
              <a:t>risorsa educativa preziosa.</a:t>
            </a:r>
            <a:r>
              <a:rPr lang="it-IT" sz="1400" dirty="0" smtClean="0"/>
              <a:t> Lo spazio scolastico nella sua disposizione invita gli alunni a: </a:t>
            </a:r>
          </a:p>
          <a:p>
            <a:pPr algn="ctr">
              <a:buFont typeface="Arial" pitchFamily="34" charset="0"/>
              <a:buChar char="•"/>
            </a:pPr>
            <a:r>
              <a:rPr lang="it-IT" sz="1400" dirty="0" smtClean="0"/>
              <a:t>prendere iniziative</a:t>
            </a:r>
          </a:p>
          <a:p>
            <a:pPr algn="ctr">
              <a:buFont typeface="Arial" pitchFamily="34" charset="0"/>
              <a:buChar char="•"/>
            </a:pPr>
            <a:r>
              <a:rPr lang="it-IT" sz="1400" dirty="0" smtClean="0"/>
              <a:t>sviluppare le proprie inclinazioni</a:t>
            </a:r>
          </a:p>
          <a:p>
            <a:pPr algn="ctr">
              <a:buFont typeface="Arial" pitchFamily="34" charset="0"/>
              <a:buChar char="•"/>
            </a:pPr>
            <a:r>
              <a:rPr lang="it-IT" sz="1400" dirty="0" smtClean="0"/>
              <a:t>seguire i propri interessi.</a:t>
            </a:r>
          </a:p>
          <a:p>
            <a:pPr algn="ctr"/>
            <a:r>
              <a:rPr lang="it-IT" sz="1400" dirty="0" smtClean="0"/>
              <a:t>Li stimola all’azione e all’esplorazione. Lo spazio è strutturato ed organizzato in ANGOLI.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536" y="199816"/>
            <a:ext cx="7977063" cy="615553"/>
          </a:xfr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Alla scuola </a:t>
            </a:r>
            <a:r>
              <a:rPr lang="it-IT" sz="2000" b="0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dell’infanzia</a:t>
            </a:r>
            <a:r>
              <a:rPr lang="it-IT" sz="20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0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strumenti</a:t>
            </a: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0" spc="-1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chiave</a:t>
            </a: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per</a:t>
            </a:r>
            <a:r>
              <a:rPr lang="it-IT" sz="20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000" b="0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valutazione</a:t>
            </a: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sono</a:t>
            </a:r>
            <a:r>
              <a:rPr lang="it-IT" sz="20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spc="-1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l’OSSERVAZIONE</a:t>
            </a:r>
            <a:r>
              <a:rPr lang="it-IT" sz="2000" b="0" spc="-21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t-IT" sz="2000" b="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la</a:t>
            </a:r>
            <a:r>
              <a:rPr lang="it-IT" sz="2000" b="0" spc="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spc="-3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VALUTAZIONE</a:t>
            </a:r>
            <a:r>
              <a:rPr lang="it-IT" sz="2000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spc="-3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FORMATIVA</a:t>
            </a:r>
            <a:endParaRPr lang="it-IT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48370" cy="3400931"/>
          </a:xfrm>
        </p:spPr>
        <p:txBody>
          <a:bodyPr/>
          <a:lstStyle/>
          <a:p>
            <a:pPr marR="37465" algn="ctr">
              <a:lnSpc>
                <a:spcPct val="100000"/>
              </a:lnSpc>
              <a:spcBef>
                <a:spcPts val="100"/>
              </a:spcBef>
            </a:pPr>
            <a:r>
              <a:rPr lang="it-IT" sz="1800" b="0" spc="-5" dirty="0" smtClean="0">
                <a:solidFill>
                  <a:schemeClr val="tx1"/>
                </a:solidFill>
              </a:rPr>
              <a:t>Il Primo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approccio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di tipo</a:t>
            </a:r>
            <a:r>
              <a:rPr lang="it-IT" sz="1800" b="0" spc="4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osservativo</a:t>
            </a:r>
            <a:r>
              <a:rPr lang="it-IT" sz="1800" b="0" spc="10" dirty="0" smtClean="0">
                <a:solidFill>
                  <a:schemeClr val="tx1"/>
                </a:solidFill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</a:rPr>
              <a:t>e</a:t>
            </a:r>
            <a:r>
              <a:rPr lang="it-IT" sz="1800" b="0" spc="5" dirty="0" smtClean="0">
                <a:solidFill>
                  <a:schemeClr val="tx1"/>
                </a:solidFill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</a:rPr>
              <a:t>valutativo</a:t>
            </a:r>
            <a:r>
              <a:rPr lang="it-IT" sz="1800" b="0" spc="5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avviene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già</a:t>
            </a:r>
            <a:r>
              <a:rPr lang="it-IT" sz="1800" b="0" spc="2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in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fase</a:t>
            </a:r>
            <a:r>
              <a:rPr lang="it-IT" sz="1800" b="0" spc="-5" dirty="0" smtClean="0">
                <a:solidFill>
                  <a:schemeClr val="tx1"/>
                </a:solidFill>
              </a:rPr>
              <a:t> iniziale.</a:t>
            </a:r>
            <a:endParaRPr lang="it-IT" sz="18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750" b="0" dirty="0" smtClean="0">
              <a:solidFill>
                <a:schemeClr val="tx1"/>
              </a:solidFill>
            </a:endParaRPr>
          </a:p>
          <a:p>
            <a:pPr marR="37465" algn="ctr">
              <a:lnSpc>
                <a:spcPct val="100000"/>
              </a:lnSpc>
            </a:pPr>
            <a:r>
              <a:rPr lang="it-IT" sz="1800" b="0" spc="-5" dirty="0" smtClean="0">
                <a:solidFill>
                  <a:schemeClr val="tx1"/>
                </a:solidFill>
              </a:rPr>
              <a:t>Le</a:t>
            </a:r>
            <a:r>
              <a:rPr lang="it-IT" sz="1800" b="0" spc="-10" dirty="0" smtClean="0">
                <a:solidFill>
                  <a:schemeClr val="tx1"/>
                </a:solidFill>
              </a:rPr>
              <a:t> insegnanti </a:t>
            </a:r>
            <a:r>
              <a:rPr lang="it-IT" sz="1800" b="0" spc="-5" dirty="0" smtClean="0">
                <a:solidFill>
                  <a:schemeClr val="tx1"/>
                </a:solidFill>
              </a:rPr>
              <a:t>sono</a:t>
            </a:r>
            <a:r>
              <a:rPr lang="it-IT" sz="1800" b="0" spc="-10" dirty="0" smtClean="0">
                <a:solidFill>
                  <a:schemeClr val="tx1"/>
                </a:solidFill>
              </a:rPr>
              <a:t> </a:t>
            </a:r>
            <a:r>
              <a:rPr lang="it-IT" sz="1800" b="0" spc="-20" dirty="0" smtClean="0">
                <a:solidFill>
                  <a:schemeClr val="tx1"/>
                </a:solidFill>
              </a:rPr>
              <a:t>attente</a:t>
            </a:r>
            <a:r>
              <a:rPr lang="it-IT" sz="1800" b="0" spc="-10" dirty="0" smtClean="0">
                <a:solidFill>
                  <a:schemeClr val="tx1"/>
                </a:solidFill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</a:rPr>
              <a:t>a: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1800" b="0" dirty="0" smtClean="0">
              <a:solidFill>
                <a:schemeClr val="tx1"/>
              </a:solidFill>
            </a:endParaRPr>
          </a:p>
          <a:p>
            <a:pPr marL="178435" marR="52705" indent="-178435">
              <a:lnSpc>
                <a:spcPct val="100000"/>
              </a:lnSpc>
              <a:buFont typeface="Wingdings" pitchFamily="2" charset="2"/>
              <a:buChar char="v"/>
              <a:tabLst>
                <a:tab pos="178435" algn="l"/>
              </a:tabLst>
            </a:pPr>
            <a:r>
              <a:rPr lang="it-IT" sz="1800" b="0" spc="-15" dirty="0" smtClean="0">
                <a:solidFill>
                  <a:schemeClr val="tx1"/>
                </a:solidFill>
              </a:rPr>
              <a:t>fare</a:t>
            </a:r>
            <a:r>
              <a:rPr lang="it-IT" sz="1800" b="0" spc="-5" dirty="0" smtClean="0">
                <a:solidFill>
                  <a:schemeClr val="tx1"/>
                </a:solidFill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</a:rPr>
              <a:t>un’analisi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della situazione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socio-culturale,</a:t>
            </a:r>
            <a:r>
              <a:rPr lang="it-IT" sz="1800" b="0" dirty="0" smtClean="0">
                <a:solidFill>
                  <a:schemeClr val="tx1"/>
                </a:solidFill>
              </a:rPr>
              <a:t> al</a:t>
            </a:r>
            <a:r>
              <a:rPr lang="it-IT" sz="1800" b="0" spc="-5" dirty="0" smtClean="0">
                <a:solidFill>
                  <a:schemeClr val="tx1"/>
                </a:solidFill>
              </a:rPr>
              <a:t> fine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di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individuare</a:t>
            </a:r>
            <a:r>
              <a:rPr lang="it-IT" sz="1800" b="0" spc="-5" dirty="0" smtClean="0">
                <a:solidFill>
                  <a:schemeClr val="tx1"/>
                </a:solidFill>
              </a:rPr>
              <a:t> bambini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con </a:t>
            </a:r>
            <a:r>
              <a:rPr lang="it-IT" sz="1800" b="0" spc="-39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bisogni</a:t>
            </a:r>
            <a:r>
              <a:rPr lang="it-IT" sz="1800" b="0" spc="-10" dirty="0" smtClean="0">
                <a:solidFill>
                  <a:schemeClr val="tx1"/>
                </a:solidFill>
              </a:rPr>
              <a:t> educativi</a:t>
            </a:r>
            <a:r>
              <a:rPr lang="it-IT" sz="1800" b="0" spc="-5" dirty="0" smtClean="0">
                <a:solidFill>
                  <a:schemeClr val="tx1"/>
                </a:solidFill>
              </a:rPr>
              <a:t> speciali</a:t>
            </a:r>
            <a:endParaRPr lang="it-IT" sz="1800" b="0" dirty="0" smtClean="0">
              <a:solidFill>
                <a:schemeClr val="tx1"/>
              </a:solidFill>
            </a:endParaRPr>
          </a:p>
          <a:p>
            <a:pPr marL="178435" marR="52705" indent="-178435">
              <a:lnSpc>
                <a:spcPct val="100000"/>
              </a:lnSpc>
              <a:buFont typeface="Wingdings" pitchFamily="2" charset="2"/>
              <a:buChar char="v"/>
              <a:tabLst>
                <a:tab pos="178435" algn="l"/>
              </a:tabLst>
            </a:pPr>
            <a:r>
              <a:rPr lang="it-IT" sz="1800" b="0" spc="-10" dirty="0" smtClean="0">
                <a:solidFill>
                  <a:schemeClr val="tx1"/>
                </a:solidFill>
              </a:rPr>
              <a:t>cogliere</a:t>
            </a:r>
            <a:r>
              <a:rPr lang="it-IT" sz="1800" b="0" spc="-5" dirty="0" smtClean="0">
                <a:solidFill>
                  <a:schemeClr val="tx1"/>
                </a:solidFill>
              </a:rPr>
              <a:t> il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grado</a:t>
            </a:r>
            <a:r>
              <a:rPr lang="it-IT" sz="1800" b="0" spc="-5" dirty="0" smtClean="0">
                <a:solidFill>
                  <a:schemeClr val="tx1"/>
                </a:solidFill>
              </a:rPr>
              <a:t> di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maturità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  <a:r>
              <a:rPr lang="it-IT" sz="1800" b="0" spc="-20" dirty="0" smtClean="0">
                <a:solidFill>
                  <a:schemeClr val="tx1"/>
                </a:solidFill>
              </a:rPr>
              <a:t>affettiva,</a:t>
            </a:r>
            <a:r>
              <a:rPr lang="it-IT" sz="1800" b="0" spc="-5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relazionale</a:t>
            </a:r>
            <a:r>
              <a:rPr lang="it-IT" sz="1800" b="0" dirty="0" smtClean="0">
                <a:solidFill>
                  <a:schemeClr val="tx1"/>
                </a:solidFill>
              </a:rPr>
              <a:t> e </a:t>
            </a:r>
            <a:r>
              <a:rPr lang="it-IT" sz="1800" b="0" spc="-10" dirty="0" smtClean="0">
                <a:solidFill>
                  <a:schemeClr val="tx1"/>
                </a:solidFill>
              </a:rPr>
              <a:t>cognitiva</a:t>
            </a:r>
            <a:r>
              <a:rPr lang="it-IT" sz="1800" b="0" spc="-5" dirty="0" smtClean="0">
                <a:solidFill>
                  <a:schemeClr val="tx1"/>
                </a:solidFill>
              </a:rPr>
              <a:t> che</a:t>
            </a:r>
            <a:r>
              <a:rPr lang="it-IT" sz="1800" b="0" dirty="0" smtClean="0">
                <a:solidFill>
                  <a:schemeClr val="tx1"/>
                </a:solidFill>
              </a:rPr>
              <a:t> i</a:t>
            </a:r>
            <a:r>
              <a:rPr lang="it-IT" sz="1800" b="0" spc="-5" dirty="0" smtClean="0">
                <a:solidFill>
                  <a:schemeClr val="tx1"/>
                </a:solidFill>
              </a:rPr>
              <a:t> bambini</a:t>
            </a:r>
            <a:r>
              <a:rPr lang="it-IT" sz="1800" b="0" spc="80" dirty="0" smtClean="0">
                <a:solidFill>
                  <a:schemeClr val="tx1"/>
                </a:solidFill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</a:rPr>
              <a:t>hanno </a:t>
            </a:r>
            <a:r>
              <a:rPr lang="it-IT" sz="1800" b="0" spc="-390" dirty="0" smtClean="0">
                <a:solidFill>
                  <a:schemeClr val="tx1"/>
                </a:solidFill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</a:rPr>
              <a:t>raggiunto </a:t>
            </a:r>
            <a:r>
              <a:rPr lang="it-IT" sz="1800" b="0" spc="-5" dirty="0" smtClean="0">
                <a:solidFill>
                  <a:schemeClr val="tx1"/>
                </a:solidFill>
              </a:rPr>
              <a:t>in </a:t>
            </a:r>
            <a:r>
              <a:rPr lang="it-IT" sz="1800" b="0" spc="-10" dirty="0" smtClean="0">
                <a:solidFill>
                  <a:schemeClr val="tx1"/>
                </a:solidFill>
              </a:rPr>
              <a:t>rapporto</a:t>
            </a:r>
            <a:r>
              <a:rPr lang="it-IT" sz="1800" b="0" spc="-5" dirty="0" smtClean="0">
                <a:solidFill>
                  <a:schemeClr val="tx1"/>
                </a:solidFill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</a:rPr>
              <a:t>all’</a:t>
            </a:r>
            <a:r>
              <a:rPr lang="it-IT" sz="1800" b="0" spc="-5" dirty="0" smtClean="0">
                <a:solidFill>
                  <a:schemeClr val="tx1"/>
                </a:solidFill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</a:rPr>
              <a:t>età</a:t>
            </a:r>
            <a:r>
              <a:rPr lang="it-IT" sz="1800" b="0" dirty="0" smtClean="0">
                <a:solidFill>
                  <a:schemeClr val="tx1"/>
                </a:solidFill>
              </a:rPr>
              <a:t> </a:t>
            </a:r>
          </a:p>
          <a:p>
            <a:pPr marL="178435" marR="52705" indent="-178435">
              <a:lnSpc>
                <a:spcPct val="100000"/>
              </a:lnSpc>
              <a:buFont typeface="Wingdings" pitchFamily="2" charset="2"/>
              <a:buChar char="v"/>
              <a:tabLst>
                <a:tab pos="178435" algn="l"/>
              </a:tabLst>
            </a:pP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cogliere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il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grado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di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interesse,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curiosità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e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partecipazione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  <a:cs typeface="Calibri"/>
              </a:rPr>
              <a:t>manifestato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  <a:cs typeface="Calibri"/>
              </a:rPr>
              <a:t>verso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le </a:t>
            </a:r>
            <a:r>
              <a:rPr lang="it-IT" sz="1800" b="0" spc="-39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prime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  <a:cs typeface="Calibri"/>
              </a:rPr>
              <a:t>attività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5" dirty="0" smtClean="0">
                <a:solidFill>
                  <a:schemeClr val="tx1"/>
                </a:solidFill>
                <a:cs typeface="Calibri"/>
              </a:rPr>
              <a:t>proposte</a:t>
            </a:r>
            <a:endParaRPr lang="it-IT" sz="1800" b="0" dirty="0" smtClean="0">
              <a:solidFill>
                <a:schemeClr val="tx1"/>
              </a:solidFill>
            </a:endParaRPr>
          </a:p>
          <a:p>
            <a:pPr marL="178435" marR="52705" indent="-178435">
              <a:lnSpc>
                <a:spcPct val="100000"/>
              </a:lnSpc>
              <a:buFont typeface="Wingdings" pitchFamily="2" charset="2"/>
              <a:buChar char="v"/>
              <a:tabLst>
                <a:tab pos="178435" algn="l"/>
              </a:tabLst>
            </a:pP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osservare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e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valorizzare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le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prime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produzioni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libere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e </a:t>
            </a:r>
            <a:r>
              <a:rPr lang="it-IT" sz="1800" b="0" spc="-10" dirty="0" smtClean="0">
                <a:solidFill>
                  <a:schemeClr val="tx1"/>
                </a:solidFill>
                <a:cs typeface="Calibri"/>
              </a:rPr>
              <a:t>spontanee</a:t>
            </a:r>
            <a:r>
              <a:rPr lang="it-IT" sz="1800" b="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it-IT" sz="1800" b="0" spc="-5" dirty="0" smtClean="0">
                <a:solidFill>
                  <a:schemeClr val="tx1"/>
                </a:solidFill>
                <a:cs typeface="Calibri"/>
              </a:rPr>
              <a:t>dei bambini</a:t>
            </a:r>
            <a:endParaRPr lang="it-IT" sz="1800" b="0" dirty="0" smtClean="0">
              <a:solidFill>
                <a:schemeClr val="tx1"/>
              </a:solidFill>
              <a:cs typeface="Calibri"/>
            </a:endParaRPr>
          </a:p>
          <a:p>
            <a:endParaRPr lang="it-IT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495800"/>
            <a:ext cx="2321223" cy="1888374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44" y="4572008"/>
            <a:ext cx="1785949" cy="1928825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4343400"/>
            <a:ext cx="2517771" cy="218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362200" y="990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ASSEMBLEA ISCRIZIONI </a:t>
            </a:r>
          </a:p>
          <a:p>
            <a:pPr algn="ctr"/>
            <a:r>
              <a:rPr lang="it-IT" dirty="0" smtClean="0"/>
              <a:t>A.S. 2024-2025</a:t>
            </a:r>
          </a:p>
          <a:p>
            <a:pPr algn="ctr"/>
            <a:r>
              <a:rPr lang="it-IT" dirty="0" smtClean="0"/>
              <a:t>MERCOLEDI’ 17 GENNAIO 2024 ORE 18:15 SEDE CENTRALE I.C.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05200" y="480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OPEN DAY: </a:t>
            </a:r>
          </a:p>
          <a:p>
            <a:pPr algn="ctr"/>
            <a:r>
              <a:rPr lang="it-IT" dirty="0" smtClean="0"/>
              <a:t>SABATO 20 GENNAIO ORE 10:30 – 12:00 </a:t>
            </a:r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>
            <a:off x="762000" y="914400"/>
            <a:ext cx="1447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914400" y="4572000"/>
            <a:ext cx="1447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1" descr="Illustrazione di una matita cartone animato ">
            <a:extLst>
              <a:ext uri="{FF2B5EF4-FFF2-40B4-BE49-F238E27FC236}">
                <a16:creationId xmlns:a16="http://schemas.microsoft.com/office/drawing/2014/main" xmlns="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077964">
            <a:off x="7381476" y="2590673"/>
            <a:ext cx="1155789" cy="197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080000" cy="492443"/>
          </a:xfrm>
        </p:spPr>
        <p:txBody>
          <a:bodyPr/>
          <a:lstStyle/>
          <a:p>
            <a:pPr algn="ctr"/>
            <a:r>
              <a:rPr lang="it-IT" sz="3200" spc="-40" dirty="0" smtClean="0">
                <a:solidFill>
                  <a:schemeClr val="accent1"/>
                </a:solidFill>
              </a:rPr>
              <a:t>MODALITA’</a:t>
            </a:r>
            <a:r>
              <a:rPr lang="it-IT" sz="3200" spc="425" dirty="0" smtClean="0">
                <a:solidFill>
                  <a:schemeClr val="accent1"/>
                </a:solidFill>
              </a:rPr>
              <a:t> </a:t>
            </a:r>
            <a:r>
              <a:rPr lang="it-IT" sz="3200" spc="-5" dirty="0" err="1" smtClean="0">
                <a:solidFill>
                  <a:schemeClr val="accent1"/>
                </a:solidFill>
              </a:rPr>
              <a:t>DI</a:t>
            </a:r>
            <a:r>
              <a:rPr lang="it-IT" sz="3200" spc="-10" dirty="0" smtClean="0">
                <a:solidFill>
                  <a:schemeClr val="accent1"/>
                </a:solidFill>
              </a:rPr>
              <a:t> </a:t>
            </a:r>
            <a:r>
              <a:rPr lang="it-IT" sz="3200" spc="-35" dirty="0" smtClean="0">
                <a:solidFill>
                  <a:schemeClr val="accent1"/>
                </a:solidFill>
              </a:rPr>
              <a:t>VALUTAZIONE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4" name="object 3"/>
          <p:cNvSpPr txBox="1">
            <a:spLocks noGrp="1"/>
          </p:cNvSpPr>
          <p:nvPr>
            <p:ph type="body" idx="1"/>
          </p:nvPr>
        </p:nvSpPr>
        <p:spPr>
          <a:xfrm>
            <a:off x="252537" y="1057319"/>
            <a:ext cx="854837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0" algn="ctr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2000" spc="-525" dirty="0">
                <a:solidFill>
                  <a:schemeClr val="tx1"/>
                </a:solidFill>
                <a:latin typeface="Segoe UI Symbol"/>
                <a:cs typeface="Segoe UI Symbol"/>
              </a:rPr>
              <a:t>□	</a:t>
            </a:r>
            <a:r>
              <a:rPr sz="2000" b="1" u="sng" spc="-3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VALUTAZIONE</a:t>
            </a:r>
            <a:r>
              <a:rPr sz="2000" b="1" u="sng" spc="-20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INIZIALE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34010" marR="59055" indent="444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In base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ad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essa viene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improntato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il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progetto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educativo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didattico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plesso,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la cui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caratteristica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principale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è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flessibilità,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per cui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quest’ultimo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può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essere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riadattato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in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34185">
              <a:lnSpc>
                <a:spcPct val="100000"/>
              </a:lnSpc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base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alle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criticità emerse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ed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alle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esigenze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dei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bambini.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86995" algn="ctr">
              <a:lnSpc>
                <a:spcPct val="100000"/>
              </a:lnSpc>
              <a:tabLst>
                <a:tab pos="367665" algn="l"/>
              </a:tabLst>
            </a:pPr>
            <a:r>
              <a:rPr sz="2000" spc="-525" dirty="0">
                <a:solidFill>
                  <a:schemeClr val="tx1"/>
                </a:solidFill>
                <a:latin typeface="Segoe UI Symbol"/>
                <a:cs typeface="Segoe UI Symbol"/>
              </a:rPr>
              <a:t>□	</a:t>
            </a:r>
            <a:r>
              <a:rPr sz="2000" b="1" u="sng" spc="-3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VALUTAZIONE</a:t>
            </a:r>
            <a:r>
              <a:rPr sz="2000" b="1" u="sng" spc="-2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IN</a:t>
            </a:r>
            <a:r>
              <a:rPr sz="2000" b="1" u="sng" spc="-2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ITINERE</a:t>
            </a:r>
            <a:r>
              <a:rPr sz="2000" b="1" u="heavy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82575" marR="5080" indent="-27051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attraverso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essa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vengono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analizzati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sistematicamente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gli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obiettivi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raggiunti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onde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poter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riprogettare</a:t>
            </a:r>
            <a:r>
              <a:rPr sz="1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ed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organizzare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attività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successive,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riequilibrando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proposte</a:t>
            </a:r>
            <a:r>
              <a:rPr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educative </a:t>
            </a:r>
            <a:r>
              <a:rPr sz="1800" spc="-3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in base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alla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risposta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dei bambini,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ritmi ed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agli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stili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di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apprendimento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di ciascuno di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038600">
              <a:lnSpc>
                <a:spcPct val="100000"/>
              </a:lnSpc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essi.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86995" algn="ctr">
              <a:lnSpc>
                <a:spcPct val="100000"/>
              </a:lnSpc>
              <a:tabLst>
                <a:tab pos="367665" algn="l"/>
              </a:tabLst>
            </a:pPr>
            <a:r>
              <a:rPr sz="2000" spc="-525" dirty="0">
                <a:solidFill>
                  <a:schemeClr val="tx1"/>
                </a:solidFill>
                <a:latin typeface="Segoe UI Symbol"/>
                <a:cs typeface="Segoe UI Symbol"/>
              </a:rPr>
              <a:t>□	</a:t>
            </a:r>
            <a:r>
              <a:rPr sz="2000" b="1" u="sng" spc="-3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VALUTAZIONE </a:t>
            </a:r>
            <a:r>
              <a:rPr sz="2000" b="1" u="sng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FINALE</a:t>
            </a:r>
            <a:r>
              <a:rPr sz="2000" b="1" u="heavy" spc="-5" dirty="0">
                <a:solidFill>
                  <a:schemeClr val="accent1"/>
                </a:solidFill>
                <a:uFill>
                  <a:solidFill>
                    <a:srgbClr val="974806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625475" marR="194945" indent="-49466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Ci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permette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analizzare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l’intero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processo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educativo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e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l’efficacia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dell’azione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didattica, </a:t>
            </a:r>
            <a:r>
              <a:rPr sz="1800" spc="-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anche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attraverso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verifica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degli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apprendimenti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dei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traguardi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competenza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228975">
              <a:lnSpc>
                <a:spcPct val="100000"/>
              </a:lnSpc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raggiunti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dai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bambini.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00800" y="5105400"/>
          <a:ext cx="2171700" cy="1668463"/>
        </p:xfrm>
        <a:graphic>
          <a:graphicData uri="http://schemas.openxmlformats.org/presentationml/2006/ole">
            <p:oleObj spid="_x0000_s1034" name="Bitmap Image" r:id="rId3" imgW="2171888" imgH="166892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930249" y="443843"/>
            <a:ext cx="739076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7335" algn="ctr">
              <a:lnSpc>
                <a:spcPct val="100000"/>
              </a:lnSpc>
              <a:spcBef>
                <a:spcPts val="100"/>
              </a:spcBef>
            </a:pPr>
            <a:r>
              <a:rPr sz="3200" b="1" spc="-40" dirty="0">
                <a:solidFill>
                  <a:schemeClr val="accent1"/>
                </a:solidFill>
                <a:latin typeface="Calibri"/>
                <a:cs typeface="Calibri"/>
              </a:rPr>
              <a:t>MODALITA’</a:t>
            </a:r>
            <a:r>
              <a:rPr sz="3200" b="1" spc="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Calibri"/>
                <a:cs typeface="Calibri"/>
              </a:rPr>
              <a:t>DI</a:t>
            </a:r>
            <a:r>
              <a:rPr sz="3200" b="1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Calibri"/>
                <a:cs typeface="Calibri"/>
              </a:rPr>
              <a:t>VERIFICA</a:t>
            </a:r>
            <a:endParaRPr sz="3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535"/>
              </a:spcBef>
            </a:pPr>
            <a:r>
              <a:rPr sz="2000" spc="-5" dirty="0">
                <a:latin typeface="Calibri"/>
                <a:cs typeface="Calibri"/>
              </a:rPr>
              <a:t>Nella </a:t>
            </a:r>
            <a:r>
              <a:rPr sz="2000" spc="-10" dirty="0">
                <a:latin typeface="Calibri"/>
                <a:cs typeface="Calibri"/>
              </a:rPr>
              <a:t>verifica </a:t>
            </a:r>
            <a:r>
              <a:rPr sz="2000" spc="-5" dirty="0">
                <a:latin typeface="Calibri"/>
                <a:cs typeface="Calibri"/>
              </a:rPr>
              <a:t>si </a:t>
            </a:r>
            <a:r>
              <a:rPr sz="2000" spc="-10" dirty="0">
                <a:latin typeface="Calibri"/>
                <a:cs typeface="Calibri"/>
              </a:rPr>
              <a:t>ricerca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5" dirty="0">
                <a:latin typeface="Calibri"/>
                <a:cs typeface="Calibri"/>
              </a:rPr>
              <a:t>conferma oggettiva </a:t>
            </a:r>
            <a:r>
              <a:rPr sz="2000" spc="-5" dirty="0">
                <a:latin typeface="Calibri"/>
                <a:cs typeface="Calibri"/>
              </a:rPr>
              <a:t>che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bambini </a:t>
            </a:r>
            <a:r>
              <a:rPr sz="2000" dirty="0">
                <a:latin typeface="Calibri"/>
                <a:cs typeface="Calibri"/>
              </a:rPr>
              <a:t>abbiano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raggiunto</a:t>
            </a:r>
            <a:r>
              <a:rPr sz="2000" spc="-5" dirty="0">
                <a:latin typeface="Calibri"/>
                <a:cs typeface="Calibri"/>
              </a:rPr>
              <a:t> gli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obiettivi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prefissati.</a:t>
            </a:r>
            <a:r>
              <a:rPr sz="2000" spc="-5" dirty="0">
                <a:latin typeface="Calibri"/>
                <a:cs typeface="Calibri"/>
              </a:rPr>
              <a:t> Ai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verifica</a:t>
            </a:r>
            <a:r>
              <a:rPr sz="2000" spc="-5" dirty="0">
                <a:latin typeface="Calibri"/>
                <a:cs typeface="Calibri"/>
              </a:rPr>
              <a:t> si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utilizzano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seguenti strumenti: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69900" marR="33020" indent="-88900">
              <a:lnSpc>
                <a:spcPct val="100000"/>
              </a:lnSpc>
              <a:buSzPct val="95000"/>
              <a:buFont typeface="Arial MT"/>
              <a:buChar char="•"/>
              <a:tabLst>
                <a:tab pos="471170" algn="l"/>
              </a:tabLst>
            </a:pPr>
            <a:r>
              <a:rPr sz="2000" spc="-15" dirty="0">
                <a:latin typeface="Calibri"/>
                <a:cs typeface="Calibri"/>
              </a:rPr>
              <a:t>l’osservazione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diretta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bambino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posto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contesto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operativo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concreto</a:t>
            </a:r>
            <a:r>
              <a:rPr sz="2000" spc="-10" dirty="0">
                <a:latin typeface="Calibri"/>
                <a:cs typeface="Calibri"/>
              </a:rPr>
              <a:t> (libero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strutturato)</a:t>
            </a:r>
            <a:endParaRPr sz="2000" dirty="0">
              <a:latin typeface="Calibri"/>
              <a:cs typeface="Calibri"/>
            </a:endParaRPr>
          </a:p>
          <a:p>
            <a:pPr marL="470534" indent="-90170">
              <a:lnSpc>
                <a:spcPct val="100000"/>
              </a:lnSpc>
              <a:buSzPct val="95000"/>
              <a:buFont typeface="Arial MT"/>
              <a:buChar char="•"/>
              <a:tabLst>
                <a:tab pos="471170" algn="l"/>
              </a:tabLst>
            </a:pPr>
            <a:r>
              <a:rPr sz="2000" spc="-5" dirty="0">
                <a:latin typeface="Calibri"/>
                <a:cs typeface="Calibri"/>
              </a:rPr>
              <a:t>Il modo di </a:t>
            </a:r>
            <a:r>
              <a:rPr sz="2000" spc="-15" dirty="0">
                <a:latin typeface="Calibri"/>
                <a:cs typeface="Calibri"/>
              </a:rPr>
              <a:t>muoversi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approcciarsi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proposte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operative</a:t>
            </a:r>
            <a:endParaRPr sz="2000" dirty="0">
              <a:latin typeface="Calibri"/>
              <a:cs typeface="Calibri"/>
            </a:endParaRPr>
          </a:p>
          <a:p>
            <a:pPr marL="470534" indent="-90170">
              <a:lnSpc>
                <a:spcPct val="100000"/>
              </a:lnSpc>
              <a:buSzPct val="95000"/>
              <a:buFont typeface="Arial MT"/>
              <a:buChar char="•"/>
              <a:tabLst>
                <a:tab pos="471170" algn="l"/>
              </a:tabLst>
            </a:pP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autonomie</a:t>
            </a:r>
            <a:endParaRPr sz="2000" dirty="0">
              <a:latin typeface="Calibri"/>
              <a:cs typeface="Calibri"/>
            </a:endParaRPr>
          </a:p>
          <a:p>
            <a:pPr marL="470534" indent="-90170">
              <a:lnSpc>
                <a:spcPct val="100000"/>
              </a:lnSpc>
              <a:buSzPct val="95000"/>
              <a:buFont typeface="Arial MT"/>
              <a:buChar char="•"/>
              <a:tabLst>
                <a:tab pos="471170" algn="l"/>
              </a:tabLst>
            </a:pP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risposte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domande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bambini</a:t>
            </a:r>
            <a:endParaRPr sz="2000" dirty="0">
              <a:latin typeface="Calibri"/>
              <a:cs typeface="Calibri"/>
            </a:endParaRPr>
          </a:p>
          <a:p>
            <a:pPr marL="469900" marR="2776855" indent="-88900">
              <a:lnSpc>
                <a:spcPct val="100000"/>
              </a:lnSpc>
              <a:buSzPct val="95000"/>
              <a:buFont typeface="Arial MT"/>
              <a:buChar char="•"/>
              <a:tabLst>
                <a:tab pos="471170" algn="l"/>
              </a:tabLst>
            </a:pPr>
            <a:r>
              <a:rPr sz="2000" spc="-5" dirty="0">
                <a:latin typeface="Calibri"/>
                <a:cs typeface="Calibri"/>
              </a:rPr>
              <a:t>gli </a:t>
            </a:r>
            <a:r>
              <a:rPr sz="2000" spc="-15" dirty="0">
                <a:latin typeface="Calibri"/>
                <a:cs typeface="Calibri"/>
              </a:rPr>
              <a:t>elaborati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grafici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le schede </a:t>
            </a:r>
            <a:r>
              <a:rPr sz="2000" spc="-15" dirty="0">
                <a:latin typeface="Calibri"/>
                <a:cs typeface="Calibri"/>
              </a:rPr>
              <a:t>operative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attenzione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rivolta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24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465" marR="5080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cs typeface="Calibri"/>
              </a:rPr>
              <a:t>Le</a:t>
            </a:r>
            <a:r>
              <a:rPr lang="it-IT" spc="125" dirty="0" smtClean="0">
                <a:cs typeface="Calibri"/>
              </a:rPr>
              <a:t> </a:t>
            </a:r>
            <a:r>
              <a:rPr lang="it-IT" b="1" spc="-20" dirty="0" smtClean="0">
                <a:solidFill>
                  <a:schemeClr val="accent1"/>
                </a:solidFill>
                <a:cs typeface="Calibri"/>
              </a:rPr>
              <a:t>FAMIGLIE</a:t>
            </a:r>
            <a:r>
              <a:rPr lang="it-IT" b="1" spc="130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sono</a:t>
            </a:r>
            <a:r>
              <a:rPr lang="it-IT" spc="120" dirty="0" smtClean="0">
                <a:cs typeface="Calibri"/>
              </a:rPr>
              <a:t> </a:t>
            </a:r>
            <a:r>
              <a:rPr lang="it-IT" spc="-10" dirty="0" smtClean="0">
                <a:cs typeface="Calibri"/>
              </a:rPr>
              <a:t>chiamate</a:t>
            </a:r>
            <a:r>
              <a:rPr lang="it-IT" spc="120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per</a:t>
            </a:r>
            <a:r>
              <a:rPr lang="it-IT" spc="120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un</a:t>
            </a:r>
            <a:r>
              <a:rPr lang="it-IT" spc="125" dirty="0" smtClean="0">
                <a:cs typeface="Calibri"/>
              </a:rPr>
              <a:t> </a:t>
            </a:r>
            <a:r>
              <a:rPr lang="it-IT" spc="-10" dirty="0" smtClean="0">
                <a:cs typeface="Calibri"/>
              </a:rPr>
              <a:t>colloquio </a:t>
            </a:r>
            <a:r>
              <a:rPr lang="it-IT" spc="-440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di</a:t>
            </a:r>
            <a:r>
              <a:rPr lang="it-IT" spc="-10" dirty="0" smtClean="0">
                <a:cs typeface="Calibri"/>
              </a:rPr>
              <a:t> </a:t>
            </a:r>
            <a:r>
              <a:rPr lang="it-IT" spc="-15" dirty="0" smtClean="0">
                <a:cs typeface="Calibri"/>
              </a:rPr>
              <a:t>confronto</a:t>
            </a:r>
            <a:r>
              <a:rPr lang="it-IT" spc="-5" dirty="0" smtClean="0">
                <a:cs typeface="Calibri"/>
              </a:rPr>
              <a:t> due </a:t>
            </a:r>
            <a:r>
              <a:rPr lang="it-IT" spc="-15" dirty="0" smtClean="0">
                <a:cs typeface="Calibri"/>
              </a:rPr>
              <a:t>volte</a:t>
            </a:r>
            <a:r>
              <a:rPr lang="it-IT" spc="-5" dirty="0" smtClean="0">
                <a:cs typeface="Calibri"/>
              </a:rPr>
              <a:t> </a:t>
            </a:r>
            <a:r>
              <a:rPr lang="it-IT" spc="-25" dirty="0" smtClean="0">
                <a:cs typeface="Calibri"/>
              </a:rPr>
              <a:t>l’anno:</a:t>
            </a:r>
            <a:endParaRPr lang="it-IT" dirty="0" smtClean="0">
              <a:cs typeface="Calibri"/>
            </a:endParaRPr>
          </a:p>
          <a:p>
            <a:pPr marL="380365" indent="-368300">
              <a:lnSpc>
                <a:spcPct val="100000"/>
              </a:lnSpc>
              <a:buFont typeface="Segoe UI Symbol"/>
              <a:buChar char="□"/>
              <a:tabLst>
                <a:tab pos="380365" algn="l"/>
                <a:tab pos="381000" algn="l"/>
              </a:tabLst>
            </a:pPr>
            <a:r>
              <a:rPr lang="it-IT" b="1" spc="-5" dirty="0" smtClean="0">
                <a:solidFill>
                  <a:schemeClr val="accent1"/>
                </a:solidFill>
                <a:cs typeface="Calibri"/>
              </a:rPr>
              <a:t>GENNAIO</a:t>
            </a:r>
            <a:endParaRPr lang="it-IT" dirty="0" smtClean="0">
              <a:solidFill>
                <a:schemeClr val="accent1"/>
              </a:solidFill>
              <a:cs typeface="Calibri"/>
            </a:endParaRPr>
          </a:p>
          <a:p>
            <a:pPr marL="380365" indent="-368300">
              <a:lnSpc>
                <a:spcPct val="100000"/>
              </a:lnSpc>
              <a:buFont typeface="Segoe UI Symbol"/>
              <a:buChar char="□"/>
              <a:tabLst>
                <a:tab pos="380365" algn="l"/>
                <a:tab pos="381000" algn="l"/>
              </a:tabLst>
            </a:pPr>
            <a:r>
              <a:rPr lang="it-IT" b="1" spc="-10" dirty="0" smtClean="0">
                <a:solidFill>
                  <a:schemeClr val="accent1"/>
                </a:solidFill>
                <a:cs typeface="Calibri"/>
              </a:rPr>
              <a:t>MAGGIO/GIUGNO</a:t>
            </a:r>
            <a:endParaRPr lang="it-IT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2050" name="Picture 2" descr="Anche Anfibio ideologia bambini scuola infanzia scrutinare ego alim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152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spc="-5" dirty="0" smtClean="0">
                <a:solidFill>
                  <a:schemeClr val="accent1"/>
                </a:solidFill>
              </a:rPr>
              <a:t>ISCRIZIONI</a:t>
            </a:r>
            <a:r>
              <a:rPr lang="it-IT" sz="4000" b="1" spc="-35" dirty="0" smtClean="0">
                <a:solidFill>
                  <a:schemeClr val="accent1"/>
                </a:solidFill>
              </a:rPr>
              <a:t> </a:t>
            </a:r>
            <a:r>
              <a:rPr lang="it-IT" sz="4000" b="1" spc="-5" dirty="0" smtClean="0">
                <a:solidFill>
                  <a:schemeClr val="accent1"/>
                </a:solidFill>
              </a:rPr>
              <a:t>PER</a:t>
            </a:r>
            <a:r>
              <a:rPr lang="it-IT" sz="4000" b="1" spc="-30" dirty="0" smtClean="0">
                <a:solidFill>
                  <a:schemeClr val="accent1"/>
                </a:solidFill>
              </a:rPr>
              <a:t> </a:t>
            </a:r>
            <a:r>
              <a:rPr lang="it-IT" sz="4000" b="1" spc="-5" dirty="0" err="1" smtClean="0">
                <a:solidFill>
                  <a:schemeClr val="accent1"/>
                </a:solidFill>
              </a:rPr>
              <a:t>a.s.</a:t>
            </a:r>
            <a:r>
              <a:rPr lang="it-IT" sz="4000" b="1" spc="-30" dirty="0" smtClean="0">
                <a:solidFill>
                  <a:schemeClr val="accent1"/>
                </a:solidFill>
              </a:rPr>
              <a:t> </a:t>
            </a:r>
            <a:r>
              <a:rPr lang="it-IT" sz="4000" b="1" spc="-5" dirty="0" smtClean="0">
                <a:solidFill>
                  <a:schemeClr val="accent1"/>
                </a:solidFill>
              </a:rPr>
              <a:t>2024/25</a:t>
            </a:r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228600" y="4314825"/>
            <a:ext cx="8511540" cy="216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it-IT" sz="24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SCADENZA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 la </a:t>
            </a:r>
            <a:r>
              <a:rPr sz="1800" spc="-10" dirty="0">
                <a:latin typeface="Calibri"/>
                <a:cs typeface="Calibri"/>
              </a:rPr>
              <a:t>presentazione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 domande di iscrizione per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tutti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gli </a:t>
            </a:r>
            <a:r>
              <a:rPr sz="1800" spc="-10" dirty="0">
                <a:latin typeface="Calibri"/>
                <a:cs typeface="Calibri"/>
              </a:rPr>
              <a:t>ordini</a:t>
            </a:r>
            <a:r>
              <a:rPr sz="1800" spc="-5" dirty="0">
                <a:latin typeface="Calibri"/>
                <a:cs typeface="Calibri"/>
              </a:rPr>
              <a:t> di scuola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10" dirty="0">
                <a:latin typeface="Calibri"/>
                <a:cs typeface="Calibri"/>
              </a:rPr>
              <a:t> fissata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lang="it-IT" sz="24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 FEBBRAIO 2024</a:t>
            </a:r>
            <a:r>
              <a:rPr sz="2400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844039" marR="1840864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 domande di iscrizione possono </a:t>
            </a:r>
            <a:r>
              <a:rPr sz="1800" spc="-10" dirty="0">
                <a:latin typeface="Calibri"/>
                <a:cs typeface="Calibri"/>
              </a:rPr>
              <a:t>essere </a:t>
            </a:r>
            <a:r>
              <a:rPr sz="1800" spc="-15" dirty="0">
                <a:latin typeface="Calibri"/>
                <a:cs typeface="Calibri"/>
              </a:rPr>
              <a:t>presentate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dal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it-IT" sz="2000" b="1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18</a:t>
            </a:r>
            <a:r>
              <a:rPr sz="20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it-IT" sz="2000" b="1" u="heavy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000" b="1" u="heavy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ennaio</a:t>
            </a:r>
            <a:r>
              <a:rPr sz="20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</a:t>
            </a:r>
            <a:r>
              <a:rPr lang="it-IT"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</a:t>
            </a:r>
            <a:r>
              <a:rPr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fino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 </a:t>
            </a:r>
            <a:r>
              <a:rPr lang="it-IT"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</a:t>
            </a:r>
            <a:r>
              <a:rPr sz="20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it-IT" sz="20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Febbraio</a:t>
            </a:r>
            <a:r>
              <a:rPr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202</a:t>
            </a:r>
            <a:r>
              <a:rPr lang="it-IT"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2860" marR="1778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 iscrizioni</a:t>
            </a:r>
            <a:r>
              <a:rPr sz="1800" dirty="0">
                <a:latin typeface="Calibri"/>
                <a:cs typeface="Calibri"/>
              </a:rPr>
              <a:t> e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conferme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dovranno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effettuate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esclusivamente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via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cartacea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scuola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dell’Infanzia.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" y="1371600"/>
            <a:ext cx="8763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90"/>
              </a:lnSpc>
            </a:pPr>
            <a:r>
              <a:rPr lang="it-IT" spc="-5" dirty="0" smtClean="0">
                <a:cs typeface="Calibri"/>
              </a:rPr>
              <a:t>Il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MIM 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ha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10" dirty="0" smtClean="0">
                <a:cs typeface="Calibri"/>
              </a:rPr>
              <a:t>pubblicato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in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15" dirty="0" smtClean="0">
                <a:cs typeface="Calibri"/>
              </a:rPr>
              <a:t>data</a:t>
            </a:r>
            <a:r>
              <a:rPr lang="it-IT" spc="470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12/12/2023</a:t>
            </a:r>
            <a:r>
              <a:rPr lang="it-IT" spc="25" dirty="0" smtClean="0">
                <a:cs typeface="Calibri"/>
              </a:rPr>
              <a:t> </a:t>
            </a:r>
            <a:r>
              <a:rPr lang="it-IT" spc="-5" dirty="0" smtClean="0">
                <a:cs typeface="Calibri"/>
              </a:rPr>
              <a:t>la</a:t>
            </a:r>
            <a:r>
              <a:rPr lang="it-IT" spc="25" dirty="0" smtClean="0">
                <a:cs typeface="Calibri"/>
              </a:rPr>
              <a:t> circolare Ministeriale n° 40055 relativa alle procedure di iscrizione per l’anno scolastico 2024/25.</a:t>
            </a:r>
            <a:endParaRPr lang="it-IT" dirty="0">
              <a:cs typeface="Calibri"/>
            </a:endParaRPr>
          </a:p>
        </p:txBody>
      </p:sp>
      <p:pic>
        <p:nvPicPr>
          <p:cNvPr id="36866" name="Picture 2" descr="Iscrizione scuola dell'infanzia statale di Vanzaghello A.S. 22/23 -  Comunicati - Istituto Comprensivo &quot;Ada Negri&quot; - Magnago (M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4025670" cy="174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199816"/>
            <a:ext cx="6400799" cy="1292662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accent1"/>
                </a:solidFill>
              </a:rPr>
              <a:t>Dal 18 Gennaio al 10 Febbraio 2024</a:t>
            </a:r>
            <a:br>
              <a:rPr lang="it-IT" b="0" dirty="0" smtClean="0">
                <a:solidFill>
                  <a:schemeClr val="accent1"/>
                </a:solidFill>
              </a:rPr>
            </a:br>
            <a:r>
              <a:rPr lang="it-IT" u="sng" dirty="0" smtClean="0">
                <a:solidFill>
                  <a:schemeClr val="accent1"/>
                </a:solidFill>
              </a:rPr>
              <a:t>ISCRIZIONI SCUOLA DELL’INFANZIA</a:t>
            </a:r>
            <a:r>
              <a:rPr lang="it-IT" b="0" dirty="0" smtClean="0">
                <a:solidFill>
                  <a:schemeClr val="accent1"/>
                </a:solidFill>
              </a:rPr>
              <a:t/>
            </a:r>
            <a:br>
              <a:rPr lang="it-IT" b="0" dirty="0" smtClean="0">
                <a:solidFill>
                  <a:schemeClr val="accent1"/>
                </a:solidFill>
              </a:rPr>
            </a:br>
            <a:r>
              <a:rPr lang="it-IT" b="0" dirty="0" smtClean="0">
                <a:solidFill>
                  <a:schemeClr val="accent1"/>
                </a:solidFill>
              </a:rPr>
              <a:t>SU MODELLO CARTACEO</a:t>
            </a:r>
            <a:endParaRPr lang="it-IT" b="0" dirty="0">
              <a:solidFill>
                <a:schemeClr val="accent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9800" y="2743200"/>
            <a:ext cx="5271770" cy="184665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Da consegnare a mano in </a:t>
            </a:r>
            <a:r>
              <a:rPr lang="it-IT" dirty="0" smtClean="0">
                <a:solidFill>
                  <a:schemeClr val="tx1"/>
                </a:solidFill>
              </a:rPr>
              <a:t>segreteria (dalle ore 11:00)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o per </a:t>
            </a:r>
            <a:r>
              <a:rPr lang="it-IT" dirty="0" err="1" smtClean="0">
                <a:solidFill>
                  <a:schemeClr val="tx1"/>
                </a:solidFill>
              </a:rPr>
              <a:t>email</a:t>
            </a:r>
            <a:r>
              <a:rPr lang="it-IT" dirty="0" smtClean="0">
                <a:solidFill>
                  <a:schemeClr val="tx1"/>
                </a:solidFill>
              </a:rPr>
              <a:t> all’indirizzo: </a:t>
            </a:r>
            <a:r>
              <a:rPr lang="it-IT" dirty="0" smtClean="0">
                <a:hlinkClick r:id="rId2"/>
              </a:rPr>
              <a:t>mcic82100x@istruzione.it</a:t>
            </a:r>
            <a:r>
              <a:rPr lang="it-IT" dirty="0" smtClean="0"/>
              <a:t> 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9416">
            <a:off x="119404" y="291853"/>
            <a:ext cx="1954631" cy="21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 rot="20147381">
            <a:off x="175827" y="974031"/>
            <a:ext cx="178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Iscrizioni scuola dell’Infanzia </a:t>
            </a:r>
          </a:p>
          <a:p>
            <a:pPr algn="ctr"/>
            <a:r>
              <a:rPr lang="it-IT" b="1" dirty="0" smtClean="0"/>
              <a:t>A.S. 2024-2025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09800" y="3733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*Si</a:t>
            </a:r>
            <a:r>
              <a:rPr lang="it-IT" dirty="0" smtClean="0"/>
              <a:t> raccomanda di </a:t>
            </a:r>
            <a:r>
              <a:rPr lang="it-IT" dirty="0" smtClean="0"/>
              <a:t>p</a:t>
            </a:r>
            <a:r>
              <a:rPr lang="it-IT" dirty="0" smtClean="0"/>
              <a:t>ortare </a:t>
            </a:r>
            <a:r>
              <a:rPr lang="it-IT" dirty="0" smtClean="0"/>
              <a:t>con sé un documento di identità di  entrambi i genitori e codice </a:t>
            </a:r>
            <a:r>
              <a:rPr lang="it-IT" dirty="0" smtClean="0"/>
              <a:t>fiscale o di allegare tali documenti sulla </a:t>
            </a:r>
            <a:r>
              <a:rPr lang="it-IT" dirty="0" err="1" smtClean="0"/>
              <a:t>email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7200" y="51054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1965">
              <a:lnSpc>
                <a:spcPct val="100000"/>
              </a:lnSpc>
              <a:spcBef>
                <a:spcPts val="100"/>
              </a:spcBef>
            </a:pPr>
            <a:r>
              <a:rPr lang="it-IT" b="1" spc="-55" dirty="0" smtClean="0">
                <a:cs typeface="Calibri"/>
              </a:rPr>
              <a:t>L’orario</a:t>
            </a:r>
            <a:r>
              <a:rPr lang="it-IT" b="1" spc="-15" dirty="0" smtClean="0">
                <a:cs typeface="Calibri"/>
              </a:rPr>
              <a:t> </a:t>
            </a:r>
            <a:r>
              <a:rPr lang="it-IT" b="1" spc="-5" dirty="0" smtClean="0">
                <a:cs typeface="Calibri"/>
              </a:rPr>
              <a:t>di</a:t>
            </a:r>
            <a:r>
              <a:rPr lang="it-IT" b="1" spc="-10" dirty="0" smtClean="0">
                <a:cs typeface="Calibri"/>
              </a:rPr>
              <a:t> consulenza </a:t>
            </a:r>
            <a:r>
              <a:rPr lang="it-IT" b="1" spc="-5" dirty="0" smtClean="0">
                <a:cs typeface="Calibri"/>
              </a:rPr>
              <a:t>dell’Ufficio</a:t>
            </a:r>
            <a:r>
              <a:rPr lang="it-IT" b="1" spc="-10" dirty="0" smtClean="0">
                <a:cs typeface="Calibri"/>
              </a:rPr>
              <a:t> </a:t>
            </a:r>
            <a:r>
              <a:rPr lang="it-IT" b="1" spc="-15" dirty="0" smtClean="0">
                <a:cs typeface="Calibri"/>
              </a:rPr>
              <a:t>Segreteria </a:t>
            </a:r>
            <a:r>
              <a:rPr lang="it-IT" b="1" spc="-530" dirty="0" smtClean="0">
                <a:cs typeface="Calibri"/>
              </a:rPr>
              <a:t> </a:t>
            </a:r>
            <a:r>
              <a:rPr lang="it-IT" b="1" spc="-15" dirty="0" smtClean="0">
                <a:cs typeface="Calibri"/>
              </a:rPr>
              <a:t>previsto</a:t>
            </a:r>
            <a:r>
              <a:rPr lang="it-IT" b="1" spc="-10" dirty="0" smtClean="0">
                <a:cs typeface="Calibri"/>
              </a:rPr>
              <a:t> </a:t>
            </a:r>
            <a:r>
              <a:rPr lang="it-IT" b="1" spc="-5" dirty="0" smtClean="0">
                <a:cs typeface="Calibri"/>
              </a:rPr>
              <a:t>per le iscrizioni</a:t>
            </a:r>
            <a:r>
              <a:rPr lang="it-IT" b="1" spc="-10" dirty="0" smtClean="0">
                <a:cs typeface="Calibri"/>
              </a:rPr>
              <a:t> </a:t>
            </a:r>
            <a:r>
              <a:rPr lang="it-IT" b="1" spc="-20" dirty="0" smtClean="0">
                <a:cs typeface="Calibri"/>
              </a:rPr>
              <a:t>sarà</a:t>
            </a:r>
            <a:r>
              <a:rPr lang="it-IT" b="1" spc="-5" dirty="0" smtClean="0">
                <a:cs typeface="Calibri"/>
              </a:rPr>
              <a:t> il </a:t>
            </a:r>
            <a:r>
              <a:rPr lang="it-IT" b="1" spc="-15" dirty="0" smtClean="0">
                <a:cs typeface="Calibri"/>
              </a:rPr>
              <a:t>seguente:</a:t>
            </a:r>
            <a:endParaRPr lang="it-IT" dirty="0" smtClean="0"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  <a:buFont typeface="Wingdings" pitchFamily="2" charset="2"/>
              <a:buChar char="§"/>
              <a:tabLst>
                <a:tab pos="772160" algn="l"/>
                <a:tab pos="2092960" algn="l"/>
                <a:tab pos="3460750" algn="l"/>
                <a:tab pos="3794125" algn="l"/>
              </a:tabLst>
            </a:pP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dalle </a:t>
            </a:r>
            <a:r>
              <a:rPr lang="it-IT" sz="1400" spc="5" dirty="0" smtClean="0">
                <a:solidFill>
                  <a:schemeClr val="accent1"/>
                </a:solidFill>
                <a:latin typeface="Arial Black"/>
                <a:cs typeface="Arial Black"/>
              </a:rPr>
              <a:t>ore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 11:00 alle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14:00 dal</a:t>
            </a:r>
            <a:r>
              <a:rPr lang="it-IT" sz="1400" spc="-3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lunedì</a:t>
            </a:r>
            <a:r>
              <a:rPr lang="it-IT" sz="1400" spc="-3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al</a:t>
            </a:r>
            <a:r>
              <a:rPr lang="it-IT" sz="1400" spc="-3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venerdì </a:t>
            </a:r>
            <a:r>
              <a:rPr lang="it-IT" sz="1400" spc="-58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25"/>
              </a:spcBef>
              <a:buFont typeface="Wingdings" pitchFamily="2" charset="2"/>
              <a:buChar char="§"/>
              <a:tabLst>
                <a:tab pos="772160" algn="l"/>
                <a:tab pos="2092960" algn="l"/>
                <a:tab pos="3460750" algn="l"/>
                <a:tab pos="3794125" algn="l"/>
              </a:tabLst>
            </a:pP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dalle </a:t>
            </a:r>
            <a:r>
              <a:rPr lang="it-IT" sz="1400" spc="5" dirty="0" smtClean="0">
                <a:solidFill>
                  <a:schemeClr val="accent1"/>
                </a:solidFill>
                <a:latin typeface="Arial Black"/>
                <a:cs typeface="Arial Black"/>
              </a:rPr>
              <a:t>ore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>
                <a:solidFill>
                  <a:schemeClr val="accent1"/>
                </a:solidFill>
                <a:latin typeface="Arial Black"/>
                <a:cs typeface="Arial Black"/>
              </a:rPr>
              <a:t>9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:00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alle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5" dirty="0" smtClean="0">
                <a:solidFill>
                  <a:schemeClr val="accent1"/>
                </a:solidFill>
                <a:latin typeface="Arial Black"/>
                <a:cs typeface="Arial Black"/>
              </a:rPr>
              <a:t>ore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14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13:00 </a:t>
            </a:r>
            <a:r>
              <a:rPr lang="it-IT" sz="1400" dirty="0" smtClean="0">
                <a:solidFill>
                  <a:schemeClr val="accent1"/>
                </a:solidFill>
                <a:latin typeface="Arial Black"/>
                <a:cs typeface="Arial Black"/>
              </a:rPr>
              <a:t>il</a:t>
            </a:r>
            <a:r>
              <a:rPr lang="it-IT" sz="1400" spc="-10" dirty="0" smtClean="0">
                <a:solidFill>
                  <a:schemeClr val="accent1"/>
                </a:solidFill>
                <a:latin typeface="Arial Black"/>
                <a:cs typeface="Arial Black"/>
              </a:rPr>
              <a:t> sabato</a:t>
            </a:r>
            <a:endParaRPr lang="it-IT" sz="14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9" name="Elemento grafico 9" descr="Illustrazione di un libro viola cartone animato ">
            <a:extLst>
              <a:ext uri="{FF2B5EF4-FFF2-40B4-BE49-F238E27FC236}">
                <a16:creationId xmlns:a16="http://schemas.microsoft.com/office/drawing/2014/main" xmlns="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543800" y="4953000"/>
            <a:ext cx="1333843" cy="154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536" y="199816"/>
            <a:ext cx="7291263" cy="430887"/>
          </a:xfrm>
        </p:spPr>
        <p:txBody>
          <a:bodyPr/>
          <a:lstStyle/>
          <a:p>
            <a:r>
              <a:rPr lang="it-IT" spc="-10" dirty="0" smtClean="0">
                <a:solidFill>
                  <a:schemeClr val="accent1"/>
                </a:solidFill>
              </a:rPr>
              <a:t>Soggetti</a:t>
            </a:r>
            <a:r>
              <a:rPr lang="it-IT" spc="-20" dirty="0" smtClean="0">
                <a:solidFill>
                  <a:schemeClr val="accent1"/>
                </a:solidFill>
              </a:rPr>
              <a:t> aventi </a:t>
            </a:r>
            <a:r>
              <a:rPr lang="it-IT" spc="-15" dirty="0" smtClean="0">
                <a:solidFill>
                  <a:schemeClr val="accent1"/>
                </a:solidFill>
              </a:rPr>
              <a:t>diritto </a:t>
            </a:r>
            <a:r>
              <a:rPr lang="it-IT" spc="-5" dirty="0" smtClean="0">
                <a:solidFill>
                  <a:schemeClr val="accent1"/>
                </a:solidFill>
              </a:rPr>
              <a:t>all’Iscrizione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object 4"/>
          <p:cNvSpPr txBox="1">
            <a:spLocks noGrp="1"/>
          </p:cNvSpPr>
          <p:nvPr>
            <p:ph type="body" idx="1"/>
          </p:nvPr>
        </p:nvSpPr>
        <p:spPr>
          <a:xfrm>
            <a:off x="1066800" y="1371600"/>
            <a:ext cx="65532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5080" indent="-75565">
              <a:lnSpc>
                <a:spcPct val="150000"/>
              </a:lnSpc>
              <a:spcBef>
                <a:spcPts val="100"/>
              </a:spcBef>
              <a:buFont typeface="Segoe UI Symbol"/>
              <a:buChar char="❑"/>
              <a:tabLst>
                <a:tab pos="254000" algn="l"/>
              </a:tabLst>
            </a:pP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Tutti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bambini che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compiranno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anni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entro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l’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a.s.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per cui si richiede </a:t>
            </a:r>
            <a:r>
              <a:rPr sz="1800" spc="-3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l’iscrizione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chemeClr val="tx1"/>
                </a:solidFill>
                <a:latin typeface="Calibri"/>
                <a:cs typeface="Calibri"/>
              </a:rPr>
              <a:t>202</a:t>
            </a:r>
            <a:r>
              <a:rPr lang="it-IT" sz="1800" spc="-5" dirty="0" smtClean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sz="1800" spc="-5" dirty="0" smtClean="0">
                <a:solidFill>
                  <a:schemeClr val="tx1"/>
                </a:solidFill>
                <a:latin typeface="Calibri"/>
                <a:cs typeface="Calibri"/>
              </a:rPr>
              <a:t>-202</a:t>
            </a:r>
            <a:r>
              <a:rPr lang="it-IT" sz="1800" spc="-5" dirty="0" smtClean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1800" spc="-5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87630" marR="211454" indent="-75565">
              <a:lnSpc>
                <a:spcPct val="150000"/>
              </a:lnSpc>
              <a:buFont typeface="Segoe UI Symbol"/>
              <a:buChar char="❑"/>
              <a:tabLst>
                <a:tab pos="254000" algn="l"/>
              </a:tabLst>
            </a:pP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Tutti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gli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alunni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in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epoca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(3-5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anni)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trasferiti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da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altra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istituzione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scolastica,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da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altro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paese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che non hanno mai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frequentato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la scuola </a:t>
            </a:r>
            <a:r>
              <a:rPr sz="1800" spc="-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dell’infanzia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87630" marR="447040" indent="-75565">
              <a:lnSpc>
                <a:spcPct val="150000"/>
              </a:lnSpc>
              <a:buFont typeface="Segoe UI Symbol"/>
              <a:buChar char="❑"/>
              <a:tabLst>
                <a:tab pos="254000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bambini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anticipatari,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ovvero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coloro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che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compiono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 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tre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anni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nel </a:t>
            </a:r>
            <a:r>
              <a:rPr sz="1800" spc="-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periodo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dal 1°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gennaio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30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aprile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dell’anno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scolastico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corso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5334000"/>
            <a:ext cx="5715635" cy="125931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00965" marR="100965" algn="ctr">
              <a:lnSpc>
                <a:spcPct val="100000"/>
              </a:lnSpc>
              <a:spcBef>
                <a:spcPts val="220"/>
              </a:spcBef>
            </a:pP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Si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ricorda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che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per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accedere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alla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scuola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dell’Infanzia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è </a:t>
            </a:r>
            <a:r>
              <a:rPr sz="2000" b="1" i="1" u="sng" spc="-434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comunque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obbligatorio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2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l’adempimento</a:t>
            </a:r>
            <a:r>
              <a:rPr sz="2000" b="1" i="1" u="sng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dell’obbligo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vaccinale </a:t>
            </a:r>
            <a:r>
              <a:rPr sz="2000" b="1" i="1" u="sng" spc="-5" dirty="0" err="1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pena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5" dirty="0" smtClean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l</a:t>
            </a:r>
            <a:r>
              <a:rPr lang="it-IT" sz="2000" b="1" i="1" u="sng" spc="-5" dirty="0" smtClean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‘accettazione/</a:t>
            </a:r>
            <a:r>
              <a:rPr sz="2000" b="1" i="1" u="sng" spc="-10" dirty="0" smtClean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0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decadenza</a:t>
            </a:r>
            <a:r>
              <a:rPr sz="2000" b="1" i="1" u="sng" spc="-5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Calibri"/>
                <a:cs typeface="Calibri"/>
              </a:rPr>
              <a:t> dell’Iscrizione</a:t>
            </a:r>
            <a:endParaRPr sz="2000" u="sng" dirty="0">
              <a:solidFill>
                <a:srgbClr val="00B0F0"/>
              </a:solidFill>
              <a:uFill>
                <a:solidFill>
                  <a:schemeClr val="tx1"/>
                </a:solidFill>
              </a:uFill>
              <a:latin typeface="Calibri"/>
              <a:cs typeface="Calibri"/>
            </a:endParaRPr>
          </a:p>
        </p:txBody>
      </p:sp>
      <p:pic>
        <p:nvPicPr>
          <p:cNvPr id="37890" name="Picture 2" descr="C:\Users\GIADA\OneDrive\Desktop\iscrizioniinfanz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3015589" cy="1249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 smtClean="0">
                <a:solidFill>
                  <a:srgbClr val="00B0F0"/>
                </a:solidFill>
              </a:rPr>
              <a:t>CRITERI</a:t>
            </a:r>
            <a:r>
              <a:rPr lang="it-IT" spc="-15" dirty="0" smtClean="0">
                <a:solidFill>
                  <a:srgbClr val="00B0F0"/>
                </a:solidFill>
              </a:rPr>
              <a:t> </a:t>
            </a:r>
            <a:r>
              <a:rPr lang="it-IT" spc="-5" dirty="0" smtClean="0">
                <a:solidFill>
                  <a:srgbClr val="00B0F0"/>
                </a:solidFill>
              </a:rPr>
              <a:t>PER</a:t>
            </a:r>
            <a:r>
              <a:rPr lang="it-IT" spc="-10" dirty="0" smtClean="0">
                <a:solidFill>
                  <a:srgbClr val="00B0F0"/>
                </a:solidFill>
              </a:rPr>
              <a:t> </a:t>
            </a:r>
            <a:r>
              <a:rPr lang="it-IT" spc="-55" dirty="0" smtClean="0">
                <a:solidFill>
                  <a:srgbClr val="00B0F0"/>
                </a:solidFill>
              </a:rPr>
              <a:t>L’ACCOGLIENZA</a:t>
            </a:r>
            <a:r>
              <a:rPr lang="it-IT" spc="-15" dirty="0" smtClean="0">
                <a:solidFill>
                  <a:srgbClr val="00B0F0"/>
                </a:solidFill>
              </a:rPr>
              <a:t> DEGLI </a:t>
            </a:r>
            <a:r>
              <a:rPr lang="it-IT" spc="-620" dirty="0" smtClean="0">
                <a:solidFill>
                  <a:srgbClr val="00B0F0"/>
                </a:solidFill>
              </a:rPr>
              <a:t> </a:t>
            </a:r>
            <a:r>
              <a:rPr lang="it-IT" spc="-15" dirty="0" smtClean="0">
                <a:solidFill>
                  <a:srgbClr val="00B0F0"/>
                </a:solidFill>
              </a:rPr>
              <a:t>ALUNNI</a:t>
            </a:r>
            <a:r>
              <a:rPr lang="it-IT" spc="-10" dirty="0" smtClean="0">
                <a:solidFill>
                  <a:srgbClr val="00B0F0"/>
                </a:solidFill>
              </a:rPr>
              <a:t> </a:t>
            </a:r>
            <a:r>
              <a:rPr lang="it-IT" spc="-60" dirty="0" smtClean="0">
                <a:solidFill>
                  <a:srgbClr val="00B0F0"/>
                </a:solidFill>
              </a:rPr>
              <a:t>ANTICIPATARI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537" y="1057319"/>
            <a:ext cx="8548370" cy="503471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0" dirty="0" smtClean="0">
                <a:solidFill>
                  <a:srgbClr val="00B0F0"/>
                </a:solidFill>
              </a:rPr>
              <a:t>(Delibera</a:t>
            </a:r>
            <a:r>
              <a:rPr lang="it-IT" spc="-15" dirty="0" smtClean="0">
                <a:solidFill>
                  <a:srgbClr val="00B0F0"/>
                </a:solidFill>
              </a:rPr>
              <a:t> </a:t>
            </a:r>
            <a:r>
              <a:rPr lang="it-IT" spc="-5" dirty="0" smtClean="0">
                <a:solidFill>
                  <a:srgbClr val="00B0F0"/>
                </a:solidFill>
              </a:rPr>
              <a:t>del</a:t>
            </a:r>
            <a:r>
              <a:rPr lang="it-IT" spc="-15" dirty="0" smtClean="0">
                <a:solidFill>
                  <a:srgbClr val="00B0F0"/>
                </a:solidFill>
              </a:rPr>
              <a:t> </a:t>
            </a:r>
            <a:r>
              <a:rPr lang="it-IT" spc="-5" dirty="0" smtClean="0">
                <a:solidFill>
                  <a:srgbClr val="00B0F0"/>
                </a:solidFill>
              </a:rPr>
              <a:t>Collegio</a:t>
            </a:r>
            <a:r>
              <a:rPr lang="it-IT" spc="-15" dirty="0" smtClean="0">
                <a:solidFill>
                  <a:srgbClr val="00B0F0"/>
                </a:solidFill>
              </a:rPr>
              <a:t> </a:t>
            </a:r>
            <a:r>
              <a:rPr lang="it-IT" spc="-5" dirty="0" smtClean="0">
                <a:solidFill>
                  <a:srgbClr val="00B0F0"/>
                </a:solidFill>
              </a:rPr>
              <a:t>dei</a:t>
            </a:r>
            <a:r>
              <a:rPr lang="it-IT" spc="-15" dirty="0" smtClean="0">
                <a:solidFill>
                  <a:srgbClr val="00B0F0"/>
                </a:solidFill>
              </a:rPr>
              <a:t> </a:t>
            </a:r>
            <a:r>
              <a:rPr lang="it-IT" spc="-10" dirty="0" smtClean="0">
                <a:solidFill>
                  <a:srgbClr val="00B0F0"/>
                </a:solidFill>
              </a:rPr>
              <a:t>Docenti)</a:t>
            </a:r>
          </a:p>
          <a:p>
            <a:pPr marL="189865" marR="202565" algn="just">
              <a:lnSpc>
                <a:spcPct val="100000"/>
              </a:lnSpc>
              <a:spcBef>
                <a:spcPts val="1775"/>
              </a:spcBef>
            </a:pPr>
            <a:r>
              <a:rPr lang="it-IT" b="0" dirty="0" smtClean="0">
                <a:solidFill>
                  <a:srgbClr val="000000"/>
                </a:solidFill>
              </a:rPr>
              <a:t>I </a:t>
            </a:r>
            <a:r>
              <a:rPr lang="it-IT" b="0" spc="-5" dirty="0" smtClean="0">
                <a:solidFill>
                  <a:srgbClr val="000000"/>
                </a:solidFill>
              </a:rPr>
              <a:t>bambini </a:t>
            </a:r>
            <a:r>
              <a:rPr lang="it-IT" b="0" spc="-10" dirty="0" err="1" smtClean="0">
                <a:solidFill>
                  <a:srgbClr val="000000"/>
                </a:solidFill>
              </a:rPr>
              <a:t>anticipatari</a:t>
            </a:r>
            <a:r>
              <a:rPr lang="it-IT" b="0" spc="-10" dirty="0" smtClean="0">
                <a:solidFill>
                  <a:srgbClr val="000000"/>
                </a:solidFill>
              </a:rPr>
              <a:t>, ovvero </a:t>
            </a:r>
            <a:r>
              <a:rPr lang="it-IT" b="0" spc="-15" dirty="0" smtClean="0">
                <a:solidFill>
                  <a:srgbClr val="000000"/>
                </a:solidFill>
              </a:rPr>
              <a:t>coloro </a:t>
            </a:r>
            <a:r>
              <a:rPr lang="it-IT" b="0" spc="-5" dirty="0" smtClean="0">
                <a:solidFill>
                  <a:srgbClr val="000000"/>
                </a:solidFill>
              </a:rPr>
              <a:t>che </a:t>
            </a:r>
            <a:r>
              <a:rPr lang="it-IT" b="0" spc="-10" dirty="0" smtClean="0">
                <a:solidFill>
                  <a:srgbClr val="000000"/>
                </a:solidFill>
              </a:rPr>
              <a:t>compiono </a:t>
            </a:r>
            <a:r>
              <a:rPr lang="it-IT" b="0" dirty="0" smtClean="0">
                <a:solidFill>
                  <a:srgbClr val="000000"/>
                </a:solidFill>
              </a:rPr>
              <a:t>i </a:t>
            </a:r>
            <a:r>
              <a:rPr lang="it-IT" b="0" spc="-15" dirty="0" smtClean="0">
                <a:solidFill>
                  <a:srgbClr val="000000"/>
                </a:solidFill>
              </a:rPr>
              <a:t>tre </a:t>
            </a:r>
            <a:r>
              <a:rPr lang="it-IT" b="0" dirty="0" smtClean="0">
                <a:solidFill>
                  <a:srgbClr val="000000"/>
                </a:solidFill>
              </a:rPr>
              <a:t>anni </a:t>
            </a:r>
            <a:r>
              <a:rPr lang="it-IT" b="0" spc="-5" dirty="0" smtClean="0">
                <a:solidFill>
                  <a:srgbClr val="000000"/>
                </a:solidFill>
              </a:rPr>
              <a:t>nel periodo dal 1° </a:t>
            </a:r>
            <a:r>
              <a:rPr lang="it-IT" b="0" spc="-10" dirty="0" smtClean="0">
                <a:solidFill>
                  <a:srgbClr val="000000"/>
                </a:solidFill>
              </a:rPr>
              <a:t>gennaio </a:t>
            </a:r>
            <a:r>
              <a:rPr lang="it-IT" b="0" spc="-5" dirty="0" smtClean="0">
                <a:solidFill>
                  <a:srgbClr val="000000"/>
                </a:solidFill>
              </a:rPr>
              <a:t> </a:t>
            </a:r>
            <a:r>
              <a:rPr lang="it-IT" b="0" dirty="0" smtClean="0">
                <a:solidFill>
                  <a:srgbClr val="000000"/>
                </a:solidFill>
              </a:rPr>
              <a:t>al</a:t>
            </a:r>
            <a:r>
              <a:rPr lang="it-IT" b="0" spc="5" dirty="0" smtClean="0">
                <a:solidFill>
                  <a:srgbClr val="000000"/>
                </a:solidFill>
              </a:rPr>
              <a:t> </a:t>
            </a:r>
            <a:r>
              <a:rPr lang="it-IT" b="0" spc="-5" dirty="0" smtClean="0">
                <a:solidFill>
                  <a:srgbClr val="000000"/>
                </a:solidFill>
              </a:rPr>
              <a:t>30</a:t>
            </a:r>
            <a:r>
              <a:rPr lang="it-IT" b="0" dirty="0" smtClean="0">
                <a:solidFill>
                  <a:srgbClr val="000000"/>
                </a:solidFill>
              </a:rPr>
              <a:t> aprile</a:t>
            </a:r>
            <a:r>
              <a:rPr lang="it-IT" b="0" spc="5" dirty="0" smtClean="0">
                <a:solidFill>
                  <a:srgbClr val="000000"/>
                </a:solidFill>
              </a:rPr>
              <a:t> </a:t>
            </a:r>
            <a:r>
              <a:rPr lang="it-IT" b="0" spc="-20" dirty="0" smtClean="0">
                <a:solidFill>
                  <a:srgbClr val="000000"/>
                </a:solidFill>
              </a:rPr>
              <a:t>dell’anno</a:t>
            </a:r>
            <a:r>
              <a:rPr lang="it-IT" b="0" spc="-15" dirty="0" smtClean="0">
                <a:solidFill>
                  <a:srgbClr val="000000"/>
                </a:solidFill>
              </a:rPr>
              <a:t> </a:t>
            </a:r>
            <a:r>
              <a:rPr lang="it-IT" b="0" spc="-10" dirty="0" smtClean="0">
                <a:solidFill>
                  <a:srgbClr val="000000"/>
                </a:solidFill>
              </a:rPr>
              <a:t>scolastico</a:t>
            </a:r>
            <a:r>
              <a:rPr lang="it-IT" b="0" spc="-5" dirty="0" smtClean="0">
                <a:solidFill>
                  <a:srgbClr val="000000"/>
                </a:solidFill>
              </a:rPr>
              <a:t> in</a:t>
            </a: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spc="-20" dirty="0" smtClean="0">
                <a:solidFill>
                  <a:srgbClr val="000000"/>
                </a:solidFill>
              </a:rPr>
              <a:t>corso,</a:t>
            </a:r>
            <a:r>
              <a:rPr lang="it-IT" b="0" spc="-15" dirty="0" smtClean="0">
                <a:solidFill>
                  <a:srgbClr val="000000"/>
                </a:solidFill>
              </a:rPr>
              <a:t> </a:t>
            </a:r>
            <a:r>
              <a:rPr lang="it-IT" b="0" spc="-10" dirty="0" smtClean="0">
                <a:solidFill>
                  <a:srgbClr val="000000"/>
                </a:solidFill>
              </a:rPr>
              <a:t>vengono</a:t>
            </a:r>
            <a:r>
              <a:rPr lang="it-IT" b="0" spc="-5" dirty="0" smtClean="0">
                <a:solidFill>
                  <a:srgbClr val="000000"/>
                </a:solidFill>
              </a:rPr>
              <a:t> accolti,</a:t>
            </a:r>
            <a:r>
              <a:rPr lang="it-IT" b="0" dirty="0" smtClean="0">
                <a:solidFill>
                  <a:srgbClr val="000000"/>
                </a:solidFill>
              </a:rPr>
              <a:t> a</a:t>
            </a:r>
            <a:r>
              <a:rPr lang="it-IT" b="0" spc="5" dirty="0" smtClean="0">
                <a:solidFill>
                  <a:srgbClr val="000000"/>
                </a:solidFill>
              </a:rPr>
              <a:t> </a:t>
            </a:r>
            <a:r>
              <a:rPr lang="it-IT" b="0" spc="-10" dirty="0" smtClean="0">
                <a:solidFill>
                  <a:srgbClr val="000000"/>
                </a:solidFill>
              </a:rPr>
              <a:t>partire</a:t>
            </a:r>
            <a:r>
              <a:rPr lang="it-IT" b="0" spc="-5" dirty="0" smtClean="0">
                <a:solidFill>
                  <a:srgbClr val="000000"/>
                </a:solidFill>
              </a:rPr>
              <a:t> dal</a:t>
            </a: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spc="-5" dirty="0" smtClean="0">
                <a:solidFill>
                  <a:srgbClr val="000000"/>
                </a:solidFill>
              </a:rPr>
              <a:t>mese</a:t>
            </a: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spc="-5" dirty="0" smtClean="0">
                <a:solidFill>
                  <a:srgbClr val="000000"/>
                </a:solidFill>
              </a:rPr>
              <a:t>di </a:t>
            </a: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spc="-15" dirty="0" smtClean="0">
                <a:solidFill>
                  <a:srgbClr val="000000"/>
                </a:solidFill>
              </a:rPr>
              <a:t>settembre,</a:t>
            </a:r>
            <a:r>
              <a:rPr lang="it-IT" b="0" spc="-5" dirty="0" smtClean="0">
                <a:solidFill>
                  <a:srgbClr val="000000"/>
                </a:solidFill>
              </a:rPr>
              <a:t> </a:t>
            </a:r>
            <a:r>
              <a:rPr lang="it-IT" b="0" spc="-10" dirty="0" smtClean="0">
                <a:solidFill>
                  <a:srgbClr val="000000"/>
                </a:solidFill>
              </a:rPr>
              <a:t>secondo</a:t>
            </a:r>
            <a:r>
              <a:rPr lang="it-IT" b="0" spc="-5" dirty="0" smtClean="0">
                <a:solidFill>
                  <a:srgbClr val="000000"/>
                </a:solidFill>
              </a:rPr>
              <a:t> le </a:t>
            </a:r>
            <a:r>
              <a:rPr lang="it-IT" b="0" spc="-10" dirty="0" smtClean="0">
                <a:solidFill>
                  <a:srgbClr val="000000"/>
                </a:solidFill>
              </a:rPr>
              <a:t>seguenti</a:t>
            </a:r>
            <a:r>
              <a:rPr lang="it-IT" b="0" spc="-5" dirty="0" smtClean="0">
                <a:solidFill>
                  <a:srgbClr val="000000"/>
                </a:solidFill>
              </a:rPr>
              <a:t> </a:t>
            </a:r>
            <a:r>
              <a:rPr lang="it-IT" b="0" spc="-10" dirty="0" smtClean="0">
                <a:solidFill>
                  <a:srgbClr val="000000"/>
                </a:solidFill>
              </a:rPr>
              <a:t>modalità: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it-IT" sz="1800" dirty="0" smtClean="0"/>
          </a:p>
          <a:p>
            <a:pPr marL="156210" marR="5080" algn="just">
              <a:lnSpc>
                <a:spcPct val="100000"/>
              </a:lnSpc>
              <a:buSzPct val="95000"/>
              <a:buChar char="•"/>
              <a:tabLst>
                <a:tab pos="284480" algn="l"/>
              </a:tabLst>
            </a:pPr>
            <a:r>
              <a:rPr lang="it-IT" spc="-10" dirty="0" smtClean="0">
                <a:solidFill>
                  <a:srgbClr val="00B0F0"/>
                </a:solidFill>
              </a:rPr>
              <a:t>Frequenza </a:t>
            </a:r>
            <a:r>
              <a:rPr lang="it-IT" spc="-5" dirty="0" smtClean="0">
                <a:solidFill>
                  <a:srgbClr val="00B0F0"/>
                </a:solidFill>
              </a:rPr>
              <a:t>dalle </a:t>
            </a:r>
            <a:r>
              <a:rPr lang="it-IT" spc="-10" dirty="0" smtClean="0">
                <a:solidFill>
                  <a:srgbClr val="00B0F0"/>
                </a:solidFill>
              </a:rPr>
              <a:t>ore </a:t>
            </a:r>
            <a:r>
              <a:rPr lang="it-IT" spc="-5" dirty="0" smtClean="0">
                <a:solidFill>
                  <a:srgbClr val="00B0F0"/>
                </a:solidFill>
              </a:rPr>
              <a:t>8.00 alle </a:t>
            </a:r>
            <a:r>
              <a:rPr lang="it-IT" spc="-10" dirty="0" smtClean="0">
                <a:solidFill>
                  <a:srgbClr val="00B0F0"/>
                </a:solidFill>
              </a:rPr>
              <a:t>ore </a:t>
            </a:r>
            <a:r>
              <a:rPr lang="it-IT" spc="-5" dirty="0" smtClean="0">
                <a:solidFill>
                  <a:srgbClr val="00B0F0"/>
                </a:solidFill>
              </a:rPr>
              <a:t>12.00, con esclusione, di norma, dal servizio 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spc="-5" dirty="0" smtClean="0">
                <a:solidFill>
                  <a:srgbClr val="00B0F0"/>
                </a:solidFill>
              </a:rPr>
              <a:t>mensa fino al </a:t>
            </a:r>
            <a:r>
              <a:rPr lang="it-IT" spc="-10" dirty="0" smtClean="0">
                <a:solidFill>
                  <a:srgbClr val="00B0F0"/>
                </a:solidFill>
              </a:rPr>
              <a:t>compimento </a:t>
            </a:r>
            <a:r>
              <a:rPr lang="it-IT" spc="-5" dirty="0" smtClean="0">
                <a:solidFill>
                  <a:srgbClr val="00B0F0"/>
                </a:solidFill>
              </a:rPr>
              <a:t>del </a:t>
            </a:r>
            <a:r>
              <a:rPr lang="it-IT" spc="-15" dirty="0" smtClean="0">
                <a:solidFill>
                  <a:srgbClr val="00B0F0"/>
                </a:solidFill>
              </a:rPr>
              <a:t>terzo </a:t>
            </a:r>
            <a:r>
              <a:rPr lang="it-IT" spc="-5" dirty="0" smtClean="0">
                <a:solidFill>
                  <a:srgbClr val="00B0F0"/>
                </a:solidFill>
              </a:rPr>
              <a:t>anno di </a:t>
            </a:r>
            <a:r>
              <a:rPr lang="it-IT" spc="-15" dirty="0" smtClean="0">
                <a:solidFill>
                  <a:srgbClr val="00B0F0"/>
                </a:solidFill>
              </a:rPr>
              <a:t>età </a:t>
            </a:r>
            <a:r>
              <a:rPr lang="it-IT" dirty="0" smtClean="0">
                <a:solidFill>
                  <a:srgbClr val="00B0F0"/>
                </a:solidFill>
              </a:rPr>
              <a:t>e </a:t>
            </a:r>
            <a:r>
              <a:rPr lang="it-IT" spc="-5" dirty="0" smtClean="0">
                <a:solidFill>
                  <a:srgbClr val="00B0F0"/>
                </a:solidFill>
              </a:rPr>
              <a:t>comunque </a:t>
            </a:r>
            <a:r>
              <a:rPr lang="it-IT" spc="-10" dirty="0" smtClean="0">
                <a:solidFill>
                  <a:srgbClr val="00B0F0"/>
                </a:solidFill>
              </a:rPr>
              <a:t>previa valutazione </a:t>
            </a:r>
            <a:r>
              <a:rPr lang="it-IT" spc="-440" dirty="0" smtClean="0">
                <a:solidFill>
                  <a:srgbClr val="00B0F0"/>
                </a:solidFill>
              </a:rPr>
              <a:t> </a:t>
            </a:r>
            <a:r>
              <a:rPr lang="it-IT" spc="-10" dirty="0" smtClean="0">
                <a:solidFill>
                  <a:srgbClr val="00B0F0"/>
                </a:solidFill>
              </a:rPr>
              <a:t>pedagogica </a:t>
            </a:r>
            <a:r>
              <a:rPr lang="it-IT" spc="-5" dirty="0" smtClean="0">
                <a:solidFill>
                  <a:srgbClr val="00B0F0"/>
                </a:solidFill>
              </a:rPr>
              <a:t>delle </a:t>
            </a:r>
            <a:r>
              <a:rPr lang="it-IT" spc="-10" dirty="0" smtClean="0">
                <a:solidFill>
                  <a:srgbClr val="00B0F0"/>
                </a:solidFill>
              </a:rPr>
              <a:t>Docenti.</a:t>
            </a:r>
          </a:p>
          <a:p>
            <a:pPr>
              <a:lnSpc>
                <a:spcPct val="100000"/>
              </a:lnSpc>
            </a:pPr>
            <a:endParaRPr lang="it-IT" dirty="0" smtClean="0">
              <a:solidFill>
                <a:srgbClr val="00B0F0"/>
              </a:solidFill>
            </a:endParaRPr>
          </a:p>
          <a:p>
            <a:pPr marL="1812289" marR="1934210" algn="ctr">
              <a:lnSpc>
                <a:spcPct val="100000"/>
              </a:lnSpc>
              <a:spcBef>
                <a:spcPts val="1660"/>
              </a:spcBef>
            </a:pPr>
            <a:r>
              <a:rPr lang="it-IT" i="1" spc="-5" dirty="0" smtClean="0">
                <a:solidFill>
                  <a:srgbClr val="00B0F0"/>
                </a:solidFill>
              </a:rPr>
              <a:t>Onde </a:t>
            </a:r>
            <a:r>
              <a:rPr lang="it-IT" i="1" spc="-10" dirty="0" smtClean="0">
                <a:solidFill>
                  <a:srgbClr val="00B0F0"/>
                </a:solidFill>
              </a:rPr>
              <a:t>agevolare </a:t>
            </a:r>
            <a:r>
              <a:rPr lang="it-IT" i="1" spc="-5" dirty="0" smtClean="0">
                <a:solidFill>
                  <a:srgbClr val="00B0F0"/>
                </a:solidFill>
              </a:rPr>
              <a:t>il normale </a:t>
            </a:r>
            <a:r>
              <a:rPr lang="it-IT" i="1" spc="-10" dirty="0" smtClean="0">
                <a:solidFill>
                  <a:srgbClr val="00B0F0"/>
                </a:solidFill>
              </a:rPr>
              <a:t>andamento </a:t>
            </a:r>
            <a:r>
              <a:rPr lang="it-IT" i="1" spc="-15" dirty="0" smtClean="0">
                <a:solidFill>
                  <a:srgbClr val="00B0F0"/>
                </a:solidFill>
              </a:rPr>
              <a:t>dell’attività </a:t>
            </a:r>
            <a:r>
              <a:rPr lang="it-IT" i="1" spc="-395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educativo</a:t>
            </a:r>
            <a:r>
              <a:rPr lang="it-IT" i="1" dirty="0" smtClean="0">
                <a:solidFill>
                  <a:srgbClr val="00B0F0"/>
                </a:solidFill>
              </a:rPr>
              <a:t> - </a:t>
            </a:r>
            <a:r>
              <a:rPr lang="it-IT" i="1" spc="-10" dirty="0" smtClean="0">
                <a:solidFill>
                  <a:srgbClr val="00B0F0"/>
                </a:solidFill>
              </a:rPr>
              <a:t>didattica,</a:t>
            </a:r>
            <a:r>
              <a:rPr lang="it-IT" i="1" spc="5" dirty="0" smtClean="0">
                <a:solidFill>
                  <a:srgbClr val="00B0F0"/>
                </a:solidFill>
              </a:rPr>
              <a:t> </a:t>
            </a:r>
            <a:r>
              <a:rPr lang="it-IT" i="1" spc="-5" dirty="0" smtClean="0">
                <a:solidFill>
                  <a:srgbClr val="00B0F0"/>
                </a:solidFill>
              </a:rPr>
              <a:t>si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consiglia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spc="-5" dirty="0" smtClean="0">
                <a:solidFill>
                  <a:srgbClr val="00B0F0"/>
                </a:solidFill>
              </a:rPr>
              <a:t>ai</a:t>
            </a:r>
            <a:r>
              <a:rPr lang="it-IT" i="1" spc="5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genitori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spc="-5" dirty="0" smtClean="0">
                <a:solidFill>
                  <a:srgbClr val="00B0F0"/>
                </a:solidFill>
              </a:rPr>
              <a:t>di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fare </a:t>
            </a:r>
            <a:r>
              <a:rPr lang="it-IT" i="1" spc="-390" dirty="0" smtClean="0">
                <a:solidFill>
                  <a:srgbClr val="00B0F0"/>
                </a:solidFill>
              </a:rPr>
              <a:t> </a:t>
            </a:r>
            <a:r>
              <a:rPr lang="it-IT" i="1" spc="-5" dirty="0" smtClean="0">
                <a:solidFill>
                  <a:srgbClr val="00B0F0"/>
                </a:solidFill>
              </a:rPr>
              <a:t>in modo che </a:t>
            </a:r>
            <a:r>
              <a:rPr lang="it-IT" i="1" dirty="0" smtClean="0">
                <a:solidFill>
                  <a:srgbClr val="00B0F0"/>
                </a:solidFill>
              </a:rPr>
              <a:t>i </a:t>
            </a:r>
            <a:r>
              <a:rPr lang="it-IT" i="1" spc="-5" dirty="0" smtClean="0">
                <a:solidFill>
                  <a:srgbClr val="00B0F0"/>
                </a:solidFill>
              </a:rPr>
              <a:t>bambini abbiano già </a:t>
            </a:r>
            <a:r>
              <a:rPr lang="it-IT" i="1" spc="-10" dirty="0" smtClean="0">
                <a:solidFill>
                  <a:srgbClr val="00B0F0"/>
                </a:solidFill>
              </a:rPr>
              <a:t>pienamente </a:t>
            </a:r>
            <a:r>
              <a:rPr lang="it-IT" i="1" spc="-5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acquisito</a:t>
            </a:r>
            <a:r>
              <a:rPr lang="it-IT" i="1" spc="-5" dirty="0" smtClean="0">
                <a:solidFill>
                  <a:srgbClr val="00B0F0"/>
                </a:solidFill>
              </a:rPr>
              <a:t> il </a:t>
            </a:r>
            <a:r>
              <a:rPr lang="it-IT" i="1" spc="-10" dirty="0" smtClean="0">
                <a:solidFill>
                  <a:srgbClr val="00B0F0"/>
                </a:solidFill>
              </a:rPr>
              <a:t>controllo</a:t>
            </a:r>
            <a:r>
              <a:rPr lang="it-IT" i="1" spc="-5" dirty="0" smtClean="0">
                <a:solidFill>
                  <a:srgbClr val="00B0F0"/>
                </a:solidFill>
              </a:rPr>
              <a:t> </a:t>
            </a:r>
            <a:r>
              <a:rPr lang="it-IT" i="1" spc="-10" dirty="0" smtClean="0">
                <a:solidFill>
                  <a:srgbClr val="00B0F0"/>
                </a:solidFill>
              </a:rPr>
              <a:t>sfinterico</a:t>
            </a:r>
            <a:r>
              <a:rPr lang="it-IT" b="0" i="1" spc="-10" dirty="0" smtClean="0">
                <a:solidFill>
                  <a:srgbClr val="00B0F0"/>
                </a:solidFill>
              </a:rPr>
              <a:t>.</a:t>
            </a:r>
            <a:endParaRPr lang="it-IT" dirty="0" smtClean="0">
              <a:solidFill>
                <a:srgbClr val="00B0F0"/>
              </a:solidFill>
            </a:endParaRPr>
          </a:p>
          <a:p>
            <a:endParaRPr lang="it-IT" dirty="0"/>
          </a:p>
        </p:txBody>
      </p:sp>
      <p:pic>
        <p:nvPicPr>
          <p:cNvPr id="38916" name="Picture 4" descr="ACCOGLIENZA BAMBINI E FAMIGLIE - Meyer - Azienda Ospedaliero Universit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3352800" cy="103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080000" cy="677108"/>
          </a:xfrm>
        </p:spPr>
        <p:txBody>
          <a:bodyPr/>
          <a:lstStyle/>
          <a:p>
            <a:pPr algn="ctr"/>
            <a:r>
              <a:rPr lang="it-IT" sz="4400" dirty="0" smtClean="0">
                <a:solidFill>
                  <a:srgbClr val="00B0F0"/>
                </a:solidFill>
              </a:rPr>
              <a:t>I</a:t>
            </a:r>
            <a:r>
              <a:rPr lang="it-IT" sz="4400" spc="-40" dirty="0" smtClean="0">
                <a:solidFill>
                  <a:srgbClr val="00B0F0"/>
                </a:solidFill>
              </a:rPr>
              <a:t> </a:t>
            </a:r>
            <a:r>
              <a:rPr lang="it-IT" sz="4400" spc="-10" dirty="0" smtClean="0">
                <a:solidFill>
                  <a:srgbClr val="00B0F0"/>
                </a:solidFill>
              </a:rPr>
              <a:t>NOSTRI</a:t>
            </a:r>
            <a:r>
              <a:rPr lang="it-IT" sz="4400" spc="-40" dirty="0" smtClean="0">
                <a:solidFill>
                  <a:srgbClr val="00B0F0"/>
                </a:solidFill>
              </a:rPr>
              <a:t> </a:t>
            </a:r>
            <a:r>
              <a:rPr lang="it-IT" sz="4400" spc="-50" dirty="0" smtClean="0">
                <a:solidFill>
                  <a:srgbClr val="00B0F0"/>
                </a:solidFill>
              </a:rPr>
              <a:t>CONTATTI</a:t>
            </a:r>
            <a:endParaRPr lang="it-IT" sz="4400" dirty="0">
              <a:solidFill>
                <a:srgbClr val="00B0F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537" y="1057319"/>
            <a:ext cx="8548370" cy="2492990"/>
          </a:xfrm>
        </p:spPr>
        <p:txBody>
          <a:bodyPr/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lang="it-IT" sz="1800" spc="-15" dirty="0" smtClean="0">
                <a:solidFill>
                  <a:schemeClr val="tx1"/>
                </a:solidFill>
              </a:rPr>
              <a:t>Segreteria</a:t>
            </a:r>
            <a:r>
              <a:rPr lang="it-IT" sz="1800" spc="-30" dirty="0" smtClean="0">
                <a:solidFill>
                  <a:schemeClr val="tx1"/>
                </a:solidFill>
              </a:rPr>
              <a:t> </a:t>
            </a:r>
            <a:r>
              <a:rPr lang="it-IT" sz="1800" spc="-10" dirty="0" smtClean="0">
                <a:solidFill>
                  <a:schemeClr val="tx1"/>
                </a:solidFill>
              </a:rPr>
              <a:t>scolastica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46990">
              <a:lnSpc>
                <a:spcPct val="100000"/>
              </a:lnSpc>
              <a:spcBef>
                <a:spcPts val="15"/>
              </a:spcBef>
            </a:pPr>
            <a:r>
              <a:rPr lang="it-IT" sz="1800" spc="-5" dirty="0" smtClean="0">
                <a:solidFill>
                  <a:schemeClr val="tx1"/>
                </a:solidFill>
                <a:latin typeface="Arial MT"/>
                <a:cs typeface="Arial MT"/>
              </a:rPr>
              <a:t>0733.837336</a:t>
            </a:r>
          </a:p>
          <a:p>
            <a:pPr marL="46990">
              <a:lnSpc>
                <a:spcPct val="100000"/>
              </a:lnSpc>
              <a:spcBef>
                <a:spcPts val="15"/>
              </a:spcBef>
            </a:pPr>
            <a:endParaRPr lang="it-IT" sz="1800" spc="-5" dirty="0" smtClean="0">
              <a:solidFill>
                <a:schemeClr val="tx1"/>
              </a:solidFill>
              <a:latin typeface="Arial MT"/>
              <a:cs typeface="Arial MT"/>
            </a:endParaRPr>
          </a:p>
          <a:p>
            <a:pPr marL="46990" marR="5080">
              <a:lnSpc>
                <a:spcPct val="100000"/>
              </a:lnSpc>
            </a:pP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dalle</a:t>
            </a:r>
            <a:r>
              <a:rPr lang="it-IT" sz="140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ore </a:t>
            </a:r>
            <a:r>
              <a:rPr lang="it-IT" sz="1400" spc="-25" dirty="0" smtClean="0">
                <a:solidFill>
                  <a:schemeClr val="tx1"/>
                </a:solidFill>
                <a:latin typeface="Arial MT"/>
                <a:cs typeface="Arial MT"/>
              </a:rPr>
              <a:t>11:00</a:t>
            </a:r>
            <a:r>
              <a:rPr lang="it-IT" sz="1400" spc="-2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alle 14:00</a:t>
            </a:r>
            <a:r>
              <a:rPr lang="it-IT" sz="140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dal lunedì al </a:t>
            </a:r>
            <a:r>
              <a:rPr lang="it-IT" sz="1400" dirty="0" smtClean="0">
                <a:solidFill>
                  <a:schemeClr val="tx1"/>
                </a:solidFill>
                <a:latin typeface="Arial MT"/>
                <a:cs typeface="Arial MT"/>
              </a:rPr>
              <a:t>venerdì</a:t>
            </a:r>
          </a:p>
          <a:p>
            <a:pPr marL="46990" marR="5080">
              <a:lnSpc>
                <a:spcPct val="100000"/>
              </a:lnSpc>
            </a:pPr>
            <a:r>
              <a:rPr lang="it-IT" sz="1400" spc="-37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dalle</a:t>
            </a:r>
            <a:r>
              <a:rPr lang="it-IT" sz="1400" spc="-1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ore</a:t>
            </a:r>
            <a:r>
              <a:rPr lang="it-IT" sz="1400" spc="-1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25" dirty="0">
                <a:solidFill>
                  <a:schemeClr val="tx1"/>
                </a:solidFill>
                <a:latin typeface="Arial MT"/>
                <a:cs typeface="Arial MT"/>
              </a:rPr>
              <a:t>9</a:t>
            </a:r>
            <a:r>
              <a:rPr lang="it-IT" sz="1400" spc="-25" dirty="0" smtClean="0">
                <a:solidFill>
                  <a:schemeClr val="tx1"/>
                </a:solidFill>
                <a:latin typeface="Arial MT"/>
                <a:cs typeface="Arial MT"/>
              </a:rPr>
              <a:t>:00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 alle</a:t>
            </a:r>
            <a:r>
              <a:rPr lang="it-IT" sz="1400" spc="-1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spc="-5" dirty="0" smtClean="0">
                <a:solidFill>
                  <a:schemeClr val="tx1"/>
                </a:solidFill>
                <a:latin typeface="Arial MT"/>
                <a:cs typeface="Arial MT"/>
              </a:rPr>
              <a:t>ore 13:00  il</a:t>
            </a:r>
            <a:r>
              <a:rPr lang="it-IT" sz="1400" spc="-1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Arial MT"/>
                <a:cs typeface="Arial MT"/>
              </a:rPr>
              <a:t>sabato</a:t>
            </a:r>
          </a:p>
          <a:p>
            <a:pPr marL="46990" marR="5080">
              <a:lnSpc>
                <a:spcPct val="100000"/>
              </a:lnSpc>
              <a:spcBef>
                <a:spcPts val="1225"/>
              </a:spcBef>
            </a:pPr>
            <a:endParaRPr lang="it-IT" sz="1400" dirty="0" smtClean="0">
              <a:solidFill>
                <a:schemeClr val="tx1"/>
              </a:solidFill>
              <a:latin typeface="Arial MT"/>
              <a:cs typeface="Arial MT"/>
            </a:endParaRPr>
          </a:p>
          <a:p>
            <a:r>
              <a:rPr lang="it-IT" sz="2400" u="heavy" spc="-15" dirty="0" smtClean="0">
                <a:solidFill>
                  <a:srgbClr val="632423"/>
                </a:solidFill>
                <a:uFill>
                  <a:solidFill>
                    <a:srgbClr val="632423"/>
                  </a:solidFill>
                </a:uFill>
                <a:hlinkClick r:id="rId2"/>
              </a:rPr>
              <a:t>www.lorenzolotto.edu.it</a:t>
            </a:r>
            <a:endParaRPr lang="it-IT" sz="2400" dirty="0" smtClean="0"/>
          </a:p>
          <a:p>
            <a:pPr>
              <a:lnSpc>
                <a:spcPct val="100000"/>
              </a:lnSpc>
            </a:pPr>
            <a:endParaRPr lang="it-IT" sz="3200" dirty="0" smtClean="0">
              <a:latin typeface="Arial MT"/>
              <a:cs typeface="Arial MT"/>
            </a:endParaRPr>
          </a:p>
        </p:txBody>
      </p:sp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3247737"/>
            <a:ext cx="8584666" cy="361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e 23"/>
          <p:cNvSpPr/>
          <p:nvPr/>
        </p:nvSpPr>
        <p:spPr>
          <a:xfrm>
            <a:off x="3505200" y="1981200"/>
            <a:ext cx="1981200" cy="1676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8579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0" y="2362200"/>
            <a:ext cx="1343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Arial Black"/>
                <a:cs typeface="Arial Black"/>
              </a:rPr>
              <a:t>Scuole </a:t>
            </a:r>
            <a:r>
              <a:rPr sz="2400" b="0" spc="-7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400" b="0" spc="-2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2400" b="0" spc="-5" dirty="0">
                <a:solidFill>
                  <a:srgbClr val="FFFFFF"/>
                </a:solidFill>
                <a:latin typeface="Arial Black"/>
                <a:cs typeface="Arial Black"/>
              </a:rPr>
              <a:t>anzia</a:t>
            </a:r>
            <a:endParaRPr sz="2400" b="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08" y="3387514"/>
            <a:ext cx="129857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Scuola </a:t>
            </a: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dell’Infanzia </a:t>
            </a: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Arial Black"/>
                <a:cs typeface="Arial Black"/>
              </a:rPr>
              <a:t>CAMPIGLIA</a:t>
            </a:r>
            <a:endParaRPr sz="1600" dirty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chemeClr val="accent1"/>
                </a:solidFill>
                <a:latin typeface="Arial"/>
                <a:cs typeface="Arial"/>
              </a:rPr>
              <a:t>3</a:t>
            </a:r>
            <a:r>
              <a:rPr sz="1400" b="1" spc="-5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accent1"/>
                </a:solidFill>
                <a:latin typeface="Arial"/>
                <a:cs typeface="Arial"/>
              </a:rPr>
              <a:t>sezioni</a:t>
            </a:r>
            <a:endParaRPr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0441" y="3603167"/>
            <a:ext cx="13862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Scuola </a:t>
            </a: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dell’Infanzia </a:t>
            </a: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Arial Black"/>
                <a:cs typeface="Arial Black"/>
              </a:rPr>
              <a:t>DON </a:t>
            </a:r>
            <a:r>
              <a:rPr sz="1600" spc="-20" dirty="0">
                <a:solidFill>
                  <a:schemeClr val="accent1"/>
                </a:solidFill>
                <a:latin typeface="Arial Black"/>
                <a:cs typeface="Arial Black"/>
              </a:rPr>
              <a:t>DANTE </a:t>
            </a:r>
            <a:r>
              <a:rPr sz="1600" spc="-52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Arial Black"/>
                <a:cs typeface="Arial Black"/>
              </a:rPr>
              <a:t>R</a:t>
            </a:r>
            <a:r>
              <a:rPr sz="1600" spc="-35" dirty="0">
                <a:solidFill>
                  <a:schemeClr val="accent1"/>
                </a:solidFill>
                <a:latin typeface="Arial Black"/>
                <a:cs typeface="Arial Black"/>
              </a:rPr>
              <a:t>A</a:t>
            </a:r>
            <a:r>
              <a:rPr sz="1600" spc="-5" dirty="0">
                <a:solidFill>
                  <a:schemeClr val="accent1"/>
                </a:solidFill>
                <a:latin typeface="Arial Black"/>
                <a:cs typeface="Arial Black"/>
              </a:rPr>
              <a:t>CCICHINI</a:t>
            </a:r>
            <a:endParaRPr sz="1600" dirty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r>
              <a:rPr sz="1600" b="1" spc="-5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sezione</a:t>
            </a:r>
            <a:endParaRPr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0507" y="5882769"/>
            <a:ext cx="2207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Scuola</a:t>
            </a:r>
            <a:r>
              <a:rPr sz="1600" b="1" spc="-5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dell’Infanzia</a:t>
            </a:r>
            <a:endParaRPr sz="16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chemeClr val="accent1"/>
                </a:solidFill>
                <a:latin typeface="Arial Black"/>
                <a:cs typeface="Arial Black"/>
              </a:rPr>
              <a:t>C.A.</a:t>
            </a:r>
            <a:r>
              <a:rPr sz="1600" spc="-4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chemeClr val="accent1"/>
                </a:solidFill>
                <a:latin typeface="Arial Black"/>
                <a:cs typeface="Arial Black"/>
              </a:rPr>
              <a:t>DALLA</a:t>
            </a:r>
            <a:r>
              <a:rPr sz="16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Arial Black"/>
                <a:cs typeface="Arial Black"/>
              </a:rPr>
              <a:t>CHIESA</a:t>
            </a:r>
            <a:endParaRPr sz="1600" dirty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57785" algn="ctr">
              <a:lnSpc>
                <a:spcPct val="100000"/>
              </a:lnSpc>
            </a:pPr>
            <a:r>
              <a:rPr sz="1600" b="1" dirty="0">
                <a:solidFill>
                  <a:schemeClr val="accent1"/>
                </a:solidFill>
                <a:latin typeface="Arial"/>
                <a:cs typeface="Arial"/>
              </a:rPr>
              <a:t>3</a:t>
            </a:r>
            <a:r>
              <a:rPr sz="1600" b="1" spc="-5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/>
                </a:solidFill>
                <a:latin typeface="Arial"/>
                <a:cs typeface="Arial"/>
              </a:rPr>
              <a:t>sezioni</a:t>
            </a:r>
            <a:endParaRPr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505" y="76200"/>
            <a:ext cx="9116695" cy="5916930"/>
            <a:chOff x="40430" y="59420"/>
            <a:chExt cx="9103569" cy="5903603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40" y="306724"/>
              <a:ext cx="3742261" cy="3254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7" y="500042"/>
              <a:ext cx="3158061" cy="2670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5938" y="92410"/>
              <a:ext cx="3908061" cy="3473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9255" y="285727"/>
              <a:ext cx="3360359" cy="2889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7047" y="3521434"/>
              <a:ext cx="3584596" cy="24415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0364" y="3714752"/>
              <a:ext cx="3000395" cy="1857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30" y="157478"/>
              <a:ext cx="3686119" cy="32128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430" y="157479"/>
              <a:ext cx="3686175" cy="3213100"/>
            </a:xfrm>
            <a:custGeom>
              <a:avLst/>
              <a:gdLst/>
              <a:ahLst/>
              <a:cxnLst/>
              <a:rect l="l" t="t" r="r" b="b"/>
              <a:pathLst>
                <a:path w="3686175" h="3213100">
                  <a:moveTo>
                    <a:pt x="0" y="836996"/>
                  </a:moveTo>
                  <a:lnTo>
                    <a:pt x="3029784" y="0"/>
                  </a:lnTo>
                  <a:lnTo>
                    <a:pt x="3686119" y="2375820"/>
                  </a:lnTo>
                  <a:lnTo>
                    <a:pt x="656334" y="3212816"/>
                  </a:lnTo>
                  <a:lnTo>
                    <a:pt x="0" y="836996"/>
                  </a:lnTo>
                  <a:close/>
                </a:path>
                <a:path w="3686175" h="3213100">
                  <a:moveTo>
                    <a:pt x="379019" y="1051931"/>
                  </a:moveTo>
                  <a:lnTo>
                    <a:pt x="871270" y="2833797"/>
                  </a:lnTo>
                  <a:lnTo>
                    <a:pt x="3307100" y="2160884"/>
                  </a:lnTo>
                  <a:lnTo>
                    <a:pt x="2814848" y="379019"/>
                  </a:lnTo>
                  <a:lnTo>
                    <a:pt x="379019" y="1051931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4611" y="3500119"/>
              <a:ext cx="3483935" cy="22148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14611" y="3500438"/>
              <a:ext cx="3484245" cy="2214880"/>
            </a:xfrm>
            <a:custGeom>
              <a:avLst/>
              <a:gdLst/>
              <a:ahLst/>
              <a:cxnLst/>
              <a:rect l="l" t="t" r="r" b="b"/>
              <a:pathLst>
                <a:path w="3484245" h="2214879">
                  <a:moveTo>
                    <a:pt x="0" y="0"/>
                  </a:moveTo>
                  <a:lnTo>
                    <a:pt x="3483935" y="0"/>
                  </a:lnTo>
                  <a:lnTo>
                    <a:pt x="3483935" y="2214577"/>
                  </a:lnTo>
                  <a:lnTo>
                    <a:pt x="0" y="2214577"/>
                  </a:lnTo>
                  <a:lnTo>
                    <a:pt x="0" y="0"/>
                  </a:lnTo>
                  <a:close/>
                </a:path>
                <a:path w="3484245" h="2214879">
                  <a:moveTo>
                    <a:pt x="276822" y="276821"/>
                  </a:moveTo>
                  <a:lnTo>
                    <a:pt x="276822" y="1937755"/>
                  </a:lnTo>
                  <a:lnTo>
                    <a:pt x="3207113" y="1937755"/>
                  </a:lnTo>
                  <a:lnTo>
                    <a:pt x="3207113" y="276821"/>
                  </a:lnTo>
                  <a:lnTo>
                    <a:pt x="276822" y="276821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0287" y="59420"/>
              <a:ext cx="3991160" cy="34185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20287" y="59420"/>
              <a:ext cx="3991610" cy="3418840"/>
            </a:xfrm>
            <a:custGeom>
              <a:avLst/>
              <a:gdLst/>
              <a:ahLst/>
              <a:cxnLst/>
              <a:rect l="l" t="t" r="r" b="b"/>
              <a:pathLst>
                <a:path w="3991609" h="3418840">
                  <a:moveTo>
                    <a:pt x="743616" y="0"/>
                  </a:moveTo>
                  <a:lnTo>
                    <a:pt x="3991160" y="997426"/>
                  </a:lnTo>
                  <a:lnTo>
                    <a:pt x="3247543" y="3418585"/>
                  </a:lnTo>
                  <a:lnTo>
                    <a:pt x="0" y="2421158"/>
                  </a:lnTo>
                  <a:lnTo>
                    <a:pt x="743616" y="0"/>
                  </a:lnTo>
                  <a:close/>
                </a:path>
                <a:path w="3991609" h="3418840">
                  <a:moveTo>
                    <a:pt x="953309" y="395596"/>
                  </a:moveTo>
                  <a:lnTo>
                    <a:pt x="395596" y="2211465"/>
                  </a:lnTo>
                  <a:lnTo>
                    <a:pt x="3037851" y="3022988"/>
                  </a:lnTo>
                  <a:lnTo>
                    <a:pt x="3595563" y="1207119"/>
                  </a:lnTo>
                  <a:lnTo>
                    <a:pt x="953309" y="395596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627" name="Picture 3" descr="Black Girl With Afro Drawing | Free download on ClipArtM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5181600"/>
            <a:ext cx="1472902" cy="147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080000" cy="923330"/>
          </a:xfrm>
        </p:spPr>
        <p:txBody>
          <a:bodyPr/>
          <a:lstStyle/>
          <a:p>
            <a:pPr algn="ctr"/>
            <a:r>
              <a:rPr lang="it-IT" sz="6000" dirty="0" smtClean="0">
                <a:solidFill>
                  <a:schemeClr val="accent1"/>
                </a:solidFill>
              </a:rPr>
              <a:t>LE SEZIONI</a:t>
            </a:r>
            <a:endParaRPr lang="it-IT" sz="6000" dirty="0">
              <a:solidFill>
                <a:schemeClr val="accent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6400" y="1219200"/>
            <a:ext cx="6514907" cy="1354217"/>
          </a:xfrm>
        </p:spPr>
        <p:txBody>
          <a:bodyPr/>
          <a:lstStyle/>
          <a:p>
            <a:pPr algn="ctr"/>
            <a:r>
              <a:rPr lang="it-IT" spc="-45" dirty="0" smtClean="0">
                <a:solidFill>
                  <a:schemeClr val="tx1"/>
                </a:solidFill>
              </a:rPr>
              <a:t>Tutte </a:t>
            </a:r>
            <a:r>
              <a:rPr lang="it-IT" spc="-5" dirty="0" smtClean="0">
                <a:solidFill>
                  <a:schemeClr val="tx1"/>
                </a:solidFill>
              </a:rPr>
              <a:t>le Scuole </a:t>
            </a:r>
            <a:r>
              <a:rPr lang="it-IT" spc="-10" dirty="0" smtClean="0">
                <a:solidFill>
                  <a:schemeClr val="tx1"/>
                </a:solidFill>
              </a:rPr>
              <a:t>dell’infanzia dell’I.C. adottano </a:t>
            </a:r>
            <a:r>
              <a:rPr lang="it-IT" spc="-530" dirty="0" smtClean="0">
                <a:solidFill>
                  <a:schemeClr val="tx1"/>
                </a:solidFill>
              </a:rPr>
              <a:t> </a:t>
            </a:r>
            <a:r>
              <a:rPr lang="it-IT" spc="-10" dirty="0" smtClean="0">
                <a:solidFill>
                  <a:schemeClr val="tx1"/>
                </a:solidFill>
              </a:rPr>
              <a:t>come criterio </a:t>
            </a:r>
            <a:r>
              <a:rPr lang="it-IT" spc="-5" dirty="0" smtClean="0">
                <a:solidFill>
                  <a:schemeClr val="tx1"/>
                </a:solidFill>
              </a:rPr>
              <a:t>per la </a:t>
            </a:r>
            <a:r>
              <a:rPr lang="it-IT" spc="-10" dirty="0" smtClean="0">
                <a:solidFill>
                  <a:schemeClr val="tx1"/>
                </a:solidFill>
              </a:rPr>
              <a:t>formazione </a:t>
            </a:r>
            <a:r>
              <a:rPr lang="it-IT" spc="-5" dirty="0" smtClean="0">
                <a:solidFill>
                  <a:schemeClr val="tx1"/>
                </a:solidFill>
              </a:rPr>
              <a:t>delle sezioni, </a:t>
            </a:r>
            <a:r>
              <a:rPr lang="it-IT" spc="-530" dirty="0" smtClean="0">
                <a:solidFill>
                  <a:schemeClr val="tx1"/>
                </a:solidFill>
              </a:rPr>
              <a:t> </a:t>
            </a:r>
            <a:r>
              <a:rPr lang="it-IT" spc="-5" dirty="0" smtClean="0">
                <a:solidFill>
                  <a:schemeClr val="tx1"/>
                </a:solidFill>
              </a:rPr>
              <a:t>la</a:t>
            </a:r>
            <a:r>
              <a:rPr lang="it-IT" spc="-20" dirty="0" smtClean="0">
                <a:solidFill>
                  <a:schemeClr val="tx1"/>
                </a:solidFill>
              </a:rPr>
              <a:t> </a:t>
            </a:r>
            <a:r>
              <a:rPr lang="it-IT" spc="-5" dirty="0" smtClean="0">
                <a:solidFill>
                  <a:schemeClr val="tx1"/>
                </a:solidFill>
              </a:rPr>
              <a:t>tipologia</a:t>
            </a:r>
            <a:r>
              <a:rPr lang="it-IT" spc="-15" dirty="0" smtClean="0">
                <a:solidFill>
                  <a:schemeClr val="tx1"/>
                </a:solidFill>
              </a:rPr>
              <a:t> </a:t>
            </a:r>
            <a:r>
              <a:rPr lang="it-IT" spc="-5" dirty="0" smtClean="0">
                <a:solidFill>
                  <a:schemeClr val="tx1"/>
                </a:solidFill>
              </a:rPr>
              <a:t>della</a:t>
            </a:r>
            <a:r>
              <a:rPr lang="it-IT" spc="4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2800" spc="-10" dirty="0" smtClean="0">
                <a:solidFill>
                  <a:schemeClr val="tx1"/>
                </a:solidFill>
              </a:rPr>
              <a:t>sezione</a:t>
            </a:r>
            <a:r>
              <a:rPr lang="it-IT" sz="2800" spc="-20" dirty="0" smtClean="0">
                <a:solidFill>
                  <a:schemeClr val="tx1"/>
                </a:solidFill>
              </a:rPr>
              <a:t> </a:t>
            </a:r>
            <a:r>
              <a:rPr lang="it-IT" sz="2800" spc="-15" dirty="0" smtClean="0">
                <a:solidFill>
                  <a:schemeClr val="tx1"/>
                </a:solidFill>
              </a:rPr>
              <a:t>eterogenea</a:t>
            </a:r>
            <a:r>
              <a:rPr lang="it-IT" spc="-15" dirty="0" smtClean="0">
                <a:solidFill>
                  <a:schemeClr val="tx1"/>
                </a:solidFill>
              </a:rPr>
              <a:t>.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object 5"/>
          <p:cNvSpPr txBox="1"/>
          <p:nvPr/>
        </p:nvSpPr>
        <p:spPr>
          <a:xfrm>
            <a:off x="152400" y="2743200"/>
            <a:ext cx="8991600" cy="3908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indent="-5143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ella scuola dell’infanzia le </a:t>
            </a:r>
            <a:r>
              <a:rPr sz="1600" i="1" spc="-10" dirty="0">
                <a:latin typeface="Calibri"/>
                <a:cs typeface="Calibri"/>
              </a:rPr>
              <a:t>sezioni </a:t>
            </a:r>
            <a:r>
              <a:rPr sz="1600" i="1" spc="-5" dirty="0">
                <a:latin typeface="Calibri"/>
                <a:cs typeface="Calibri"/>
              </a:rPr>
              <a:t>di ciascun plesso sono già </a:t>
            </a:r>
            <a:r>
              <a:rPr sz="1600" i="1" spc="-10" dirty="0">
                <a:latin typeface="Calibri"/>
                <a:cs typeface="Calibri"/>
              </a:rPr>
              <a:t>costituite </a:t>
            </a:r>
            <a:r>
              <a:rPr sz="1600" i="1" spc="-5" dirty="0">
                <a:latin typeface="Calibri"/>
                <a:cs typeface="Calibri"/>
              </a:rPr>
              <a:t>da bambini di </a:t>
            </a:r>
            <a:r>
              <a:rPr sz="1600" i="1" dirty="0">
                <a:latin typeface="Calibri"/>
                <a:cs typeface="Calibri"/>
              </a:rPr>
              <a:t>4 e 5 </a:t>
            </a:r>
            <a:r>
              <a:rPr sz="1600" i="1" spc="-5" dirty="0">
                <a:latin typeface="Calibri"/>
                <a:cs typeface="Calibri"/>
              </a:rPr>
              <a:t>anni che 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frequentavano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la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scuola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nell’a.s.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precedente.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nuovi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iscritti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pertanto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vengono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inseriti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nelle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tre</a:t>
            </a:r>
            <a:r>
              <a:rPr sz="1600" i="1" spc="7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sezioni </a:t>
            </a:r>
            <a:r>
              <a:rPr sz="1600" i="1" spc="-5" dirty="0">
                <a:latin typeface="Calibri"/>
                <a:cs typeface="Calibri"/>
              </a:rPr>
              <a:t> dei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plessi, </a:t>
            </a:r>
            <a:r>
              <a:rPr sz="1600" i="1" spc="-10" dirty="0">
                <a:latin typeface="Calibri"/>
                <a:cs typeface="Calibri"/>
              </a:rPr>
              <a:t>rispettando</a:t>
            </a:r>
            <a:r>
              <a:rPr sz="1600" i="1" spc="-5" dirty="0">
                <a:latin typeface="Calibri"/>
                <a:cs typeface="Calibri"/>
              </a:rPr>
              <a:t> per </a:t>
            </a:r>
            <a:r>
              <a:rPr sz="1600" i="1" spc="-10" dirty="0">
                <a:latin typeface="Calibri"/>
                <a:cs typeface="Calibri"/>
              </a:rPr>
              <a:t>quanto</a:t>
            </a:r>
            <a:r>
              <a:rPr sz="1600" i="1" spc="-5" dirty="0">
                <a:latin typeface="Calibri"/>
                <a:cs typeface="Calibri"/>
              </a:rPr>
              <a:t> possibile le </a:t>
            </a:r>
            <a:r>
              <a:rPr sz="1600" i="1" spc="-10" dirty="0">
                <a:latin typeface="Calibri"/>
                <a:cs typeface="Calibri"/>
              </a:rPr>
              <a:t>preferenze</a:t>
            </a:r>
            <a:r>
              <a:rPr sz="1600" i="1" spc="-5" dirty="0">
                <a:latin typeface="Calibri"/>
                <a:cs typeface="Calibri"/>
              </a:rPr>
              <a:t> espresse.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Calibri"/>
              <a:cs typeface="Calibri"/>
            </a:endParaRPr>
          </a:p>
          <a:p>
            <a:pPr marL="374650" algn="ctr">
              <a:lnSpc>
                <a:spcPct val="100000"/>
              </a:lnSpc>
            </a:pP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CRITERI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PER LA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 FORMAZIONE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 DELLE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SEZIONI</a:t>
            </a:r>
            <a:endParaRPr sz="18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spc="-5" dirty="0">
                <a:latin typeface="Calibri"/>
                <a:cs typeface="Calibri"/>
              </a:rPr>
              <a:t>Nella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ripartizione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degli</a:t>
            </a:r>
            <a:r>
              <a:rPr sz="1800" dirty="0">
                <a:latin typeface="Calibri"/>
                <a:cs typeface="Calibri"/>
              </a:rPr>
              <a:t> alunni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diverse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sezioni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soddisfano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seguenti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condizioni</a:t>
            </a:r>
            <a:r>
              <a:rPr sz="1800" spc="-10" dirty="0" smtClean="0">
                <a:latin typeface="Calibri"/>
                <a:cs typeface="Calibri"/>
              </a:rPr>
              <a:t>:</a:t>
            </a:r>
            <a:endParaRPr lang="it-IT" sz="1800" spc="-10" dirty="0" smtClean="0">
              <a:latin typeface="Calibri"/>
              <a:cs typeface="Calibri"/>
            </a:endParaRPr>
          </a:p>
          <a:p>
            <a:pPr marL="355600" indent="-342900" algn="ctr">
              <a:lnSpc>
                <a:spcPct val="100000"/>
              </a:lnSpc>
              <a:spcBef>
                <a:spcPts val="1110"/>
              </a:spcBef>
              <a:buFont typeface="+mj-lt"/>
              <a:buAutoNum type="arabicPeriod"/>
            </a:pPr>
            <a:r>
              <a:rPr lang="it-IT" sz="2400" b="1" spc="-10" dirty="0" smtClean="0">
                <a:solidFill>
                  <a:schemeClr val="accent1"/>
                </a:solidFill>
                <a:latin typeface="Calibri"/>
                <a:cs typeface="Calibri"/>
              </a:rPr>
              <a:t>Equità numerica fra sezioni</a:t>
            </a:r>
          </a:p>
          <a:p>
            <a:pPr marL="355600" indent="-342900" algn="ctr">
              <a:lnSpc>
                <a:spcPct val="100000"/>
              </a:lnSpc>
              <a:spcBef>
                <a:spcPts val="1110"/>
              </a:spcBef>
              <a:buFont typeface="+mj-lt"/>
              <a:buAutoNum type="arabicPeriod"/>
            </a:pPr>
            <a:r>
              <a:rPr lang="it-IT" sz="2400" b="1" spc="-10" dirty="0" smtClean="0">
                <a:solidFill>
                  <a:schemeClr val="accent1"/>
                </a:solidFill>
                <a:latin typeface="Calibri"/>
                <a:cs typeface="Calibri"/>
              </a:rPr>
              <a:t>Il mantenimento dell’equilibrio numerico fra le diverse fasce d’età</a:t>
            </a:r>
          </a:p>
          <a:p>
            <a:pPr marL="355600" indent="-342900" algn="ctr">
              <a:lnSpc>
                <a:spcPct val="100000"/>
              </a:lnSpc>
              <a:spcBef>
                <a:spcPts val="1110"/>
              </a:spcBef>
              <a:buFont typeface="+mj-lt"/>
              <a:buAutoNum type="arabicPeriod"/>
            </a:pPr>
            <a:r>
              <a:rPr lang="it-IT" sz="2400" b="1" spc="-10" dirty="0" smtClean="0">
                <a:solidFill>
                  <a:schemeClr val="accent1"/>
                </a:solidFill>
                <a:latin typeface="Calibri"/>
                <a:cs typeface="Calibri"/>
              </a:rPr>
              <a:t>Il mantenimento dell’equilibrio di genere</a:t>
            </a:r>
            <a:endParaRPr sz="24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622300" marR="123189" indent="-622300">
              <a:lnSpc>
                <a:spcPct val="100000"/>
              </a:lnSpc>
              <a:tabLst>
                <a:tab pos="622300" algn="l"/>
              </a:tabLst>
            </a:pPr>
            <a:r>
              <a:rPr lang="it-IT" sz="2400" b="1" i="1" spc="-5" dirty="0" smtClean="0">
                <a:solidFill>
                  <a:schemeClr val="accent1"/>
                </a:solidFill>
                <a:latin typeface="Calibri"/>
                <a:cs typeface="Calibri"/>
              </a:rPr>
              <a:t>                        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0191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52800"/>
            <a:ext cx="942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080000" cy="830997"/>
          </a:xfrm>
        </p:spPr>
        <p:txBody>
          <a:bodyPr/>
          <a:lstStyle/>
          <a:p>
            <a:pPr algn="ctr"/>
            <a:r>
              <a:rPr lang="it-IT" sz="5400" dirty="0" smtClean="0">
                <a:solidFill>
                  <a:schemeClr val="accent1"/>
                </a:solidFill>
              </a:rPr>
              <a:t>TEMPO SCUOLA</a:t>
            </a:r>
            <a:endParaRPr lang="it-IT" sz="5400" dirty="0">
              <a:solidFill>
                <a:schemeClr val="accent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6567170" cy="1302921"/>
          </a:xfrm>
        </p:spPr>
        <p:txBody>
          <a:bodyPr/>
          <a:lstStyle/>
          <a:p>
            <a:pPr marR="64769" algn="ctr">
              <a:lnSpc>
                <a:spcPct val="100000"/>
              </a:lnSpc>
              <a:spcBef>
                <a:spcPts val="1725"/>
              </a:spcBef>
            </a:pPr>
            <a:r>
              <a:rPr lang="it-IT" spc="-10" dirty="0" smtClean="0">
                <a:solidFill>
                  <a:schemeClr val="tx1"/>
                </a:solidFill>
                <a:latin typeface="Arial Black"/>
                <a:cs typeface="Arial Black"/>
              </a:rPr>
              <a:t>Dal</a:t>
            </a:r>
            <a:r>
              <a:rPr lang="it-IT" spc="-25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it-IT" spc="-5" dirty="0" smtClean="0">
                <a:solidFill>
                  <a:schemeClr val="tx1"/>
                </a:solidFill>
                <a:latin typeface="Arial Black"/>
                <a:cs typeface="Arial Black"/>
              </a:rPr>
              <a:t>lunedì</a:t>
            </a:r>
            <a:r>
              <a:rPr lang="it-IT" spc="-2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it-IT" spc="-5" dirty="0" smtClean="0">
                <a:solidFill>
                  <a:schemeClr val="tx1"/>
                </a:solidFill>
                <a:latin typeface="Arial Black"/>
                <a:cs typeface="Arial Black"/>
              </a:rPr>
              <a:t>al</a:t>
            </a:r>
            <a:r>
              <a:rPr lang="it-IT" spc="-25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it-IT" spc="-10" dirty="0" smtClean="0">
                <a:solidFill>
                  <a:schemeClr val="tx1"/>
                </a:solidFill>
                <a:latin typeface="Arial Black"/>
                <a:cs typeface="Arial Black"/>
              </a:rPr>
              <a:t>venerdì</a:t>
            </a:r>
            <a:endParaRPr lang="it-IT" dirty="0" smtClean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lang="it-IT" sz="2800" spc="-25" dirty="0" smtClean="0">
                <a:solidFill>
                  <a:schemeClr val="accent1"/>
                </a:solidFill>
              </a:rPr>
              <a:t>Orario</a:t>
            </a:r>
            <a:r>
              <a:rPr lang="it-IT" sz="2800" spc="-45" dirty="0" smtClean="0">
                <a:solidFill>
                  <a:schemeClr val="accent1"/>
                </a:solidFill>
              </a:rPr>
              <a:t> </a:t>
            </a:r>
            <a:r>
              <a:rPr lang="it-IT" sz="2800" spc="-5" dirty="0" smtClean="0">
                <a:solidFill>
                  <a:schemeClr val="accent1"/>
                </a:solidFill>
              </a:rPr>
              <a:t>di</a:t>
            </a:r>
            <a:r>
              <a:rPr lang="it-IT" sz="2800" spc="-40" dirty="0" smtClean="0">
                <a:solidFill>
                  <a:schemeClr val="accent1"/>
                </a:solidFill>
              </a:rPr>
              <a:t> </a:t>
            </a:r>
            <a:r>
              <a:rPr lang="it-IT" sz="2800" spc="-10" dirty="0" smtClean="0">
                <a:solidFill>
                  <a:schemeClr val="accent1"/>
                </a:solidFill>
              </a:rPr>
              <a:t>Funzionamento</a:t>
            </a:r>
            <a:endParaRPr lang="it-IT" sz="2800" dirty="0" smtClean="0">
              <a:solidFill>
                <a:schemeClr val="accent1"/>
              </a:solidFill>
            </a:endParaRPr>
          </a:p>
          <a:p>
            <a:pPr marL="5080" algn="ctr">
              <a:lnSpc>
                <a:spcPct val="100000"/>
              </a:lnSpc>
              <a:spcBef>
                <a:spcPts val="35"/>
              </a:spcBef>
            </a:pPr>
            <a:r>
              <a:rPr lang="it-IT" spc="-5" dirty="0" smtClean="0">
                <a:solidFill>
                  <a:schemeClr val="accent1"/>
                </a:solidFill>
              </a:rPr>
              <a:t>8:00-16:00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37890" name="Picture 2" descr="Disegno Orologio analogico colorato da Utente non registrato il 05 di  Dicembre del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0085" cy="1676400"/>
          </a:xfrm>
          <a:prstGeom prst="rect">
            <a:avLst/>
          </a:prstGeom>
          <a:noFill/>
        </p:spPr>
      </p:pic>
      <p:sp>
        <p:nvSpPr>
          <p:cNvPr id="6" name="object 5"/>
          <p:cNvSpPr txBox="1"/>
          <p:nvPr/>
        </p:nvSpPr>
        <p:spPr>
          <a:xfrm>
            <a:off x="381000" y="4114800"/>
            <a:ext cx="8566704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385"/>
              </a:lnSpc>
              <a:spcBef>
                <a:spcPts val="100"/>
              </a:spcBef>
            </a:pPr>
            <a:r>
              <a:rPr sz="2000" spc="-10" dirty="0">
                <a:solidFill>
                  <a:schemeClr val="accent1"/>
                </a:solidFill>
                <a:latin typeface="Arial Black"/>
                <a:cs typeface="Arial Black"/>
              </a:rPr>
              <a:t>Frequenza</a:t>
            </a:r>
            <a:endParaRPr sz="2000" dirty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12700">
              <a:lnSpc>
                <a:spcPts val="3345"/>
              </a:lnSpc>
              <a:buFont typeface="Wingdings" pitchFamily="2" charset="2"/>
              <a:buChar char="q"/>
            </a:pPr>
            <a:r>
              <a:rPr sz="2000" spc="55" dirty="0" smtClean="0">
                <a:solidFill>
                  <a:schemeClr val="accent1"/>
                </a:solidFill>
                <a:latin typeface="Arial Black"/>
                <a:cs typeface="Arial Black"/>
              </a:rPr>
              <a:t>TURNO</a:t>
            </a:r>
            <a:r>
              <a:rPr sz="2000" spc="-20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Arial Black"/>
                <a:cs typeface="Arial Black"/>
              </a:rPr>
              <a:t>INTERO</a:t>
            </a:r>
            <a:r>
              <a:rPr sz="2000" spc="-1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 Black"/>
                <a:cs typeface="Arial Black"/>
              </a:rPr>
              <a:t>(8:00-16:00)</a:t>
            </a:r>
            <a:r>
              <a:rPr sz="2000" spc="-2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 Black"/>
                <a:cs typeface="Arial Black"/>
              </a:rPr>
              <a:t>40</a:t>
            </a:r>
            <a:r>
              <a:rPr sz="2000" spc="-1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chemeClr val="accent1"/>
                </a:solidFill>
                <a:latin typeface="Arial Black"/>
                <a:cs typeface="Arial Black"/>
              </a:rPr>
              <a:t>h</a:t>
            </a:r>
            <a:r>
              <a:rPr sz="2000" spc="-2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 Black"/>
                <a:cs typeface="Arial Black"/>
              </a:rPr>
              <a:t>settimanali</a:t>
            </a:r>
            <a:endParaRPr sz="2000" dirty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q"/>
            </a:pPr>
            <a:r>
              <a:rPr sz="2000" spc="55" dirty="0" smtClean="0">
                <a:solidFill>
                  <a:schemeClr val="accent1"/>
                </a:solidFill>
                <a:latin typeface="Arial Black"/>
                <a:cs typeface="Arial Black"/>
              </a:rPr>
              <a:t>TURNO</a:t>
            </a:r>
            <a:r>
              <a:rPr sz="2000" spc="-2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 Black"/>
                <a:cs typeface="Arial Black"/>
              </a:rPr>
              <a:t>ANTIMERIDIANO:</a:t>
            </a:r>
            <a:r>
              <a:rPr sz="2000" spc="-2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2000" spc="-2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8:00</a:t>
            </a:r>
            <a:r>
              <a:rPr lang="it-IT" sz="2000" spc="-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it-IT" sz="20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- </a:t>
            </a:r>
            <a:r>
              <a:rPr sz="2000" spc="-5" dirty="0" smtClean="0">
                <a:solidFill>
                  <a:schemeClr val="accent1"/>
                </a:solidFill>
                <a:latin typeface="Arial Black"/>
                <a:cs typeface="Arial Black"/>
              </a:rPr>
              <a:t>12.15</a:t>
            </a:r>
            <a:r>
              <a:rPr sz="2000" spc="-25" dirty="0" smtClean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 Black"/>
                <a:cs typeface="Arial Black"/>
              </a:rPr>
              <a:t>(</a:t>
            </a:r>
            <a:r>
              <a:rPr sz="2000" spc="-5" dirty="0" err="1">
                <a:solidFill>
                  <a:schemeClr val="accent1"/>
                </a:solidFill>
                <a:latin typeface="Arial Black"/>
                <a:cs typeface="Arial Black"/>
              </a:rPr>
              <a:t>senza</a:t>
            </a:r>
            <a:r>
              <a:rPr sz="2000" spc="-2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2000" dirty="0" err="1" smtClean="0">
                <a:solidFill>
                  <a:schemeClr val="accent1"/>
                </a:solidFill>
                <a:latin typeface="Arial Black"/>
                <a:cs typeface="Arial Black"/>
              </a:rPr>
              <a:t>mensa</a:t>
            </a:r>
            <a:r>
              <a:rPr sz="2000" dirty="0" smtClean="0">
                <a:solidFill>
                  <a:schemeClr val="accent1"/>
                </a:solidFill>
                <a:latin typeface="Arial Black"/>
                <a:cs typeface="Arial Black"/>
              </a:rPr>
              <a:t>)</a:t>
            </a:r>
            <a:endParaRPr lang="it-IT" sz="2000" dirty="0" smtClean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lang="it-IT" sz="2000" dirty="0" smtClean="0">
                <a:solidFill>
                  <a:schemeClr val="accent1"/>
                </a:solidFill>
                <a:latin typeface="Arial Black"/>
                <a:cs typeface="Arial Black"/>
              </a:rPr>
              <a:t>                                               8:00 – 13:15 (con mensa)</a:t>
            </a:r>
            <a:endParaRPr sz="20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2578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536" y="199816"/>
            <a:ext cx="86628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chemeClr val="accent1"/>
                </a:solidFill>
              </a:rPr>
              <a:t>Articolazione </a:t>
            </a:r>
            <a:r>
              <a:rPr sz="4000" spc="-5" dirty="0">
                <a:solidFill>
                  <a:schemeClr val="accent1"/>
                </a:solidFill>
              </a:rPr>
              <a:t>della</a:t>
            </a:r>
            <a:r>
              <a:rPr sz="4000" spc="-10" dirty="0">
                <a:solidFill>
                  <a:schemeClr val="accent1"/>
                </a:solidFill>
              </a:rPr>
              <a:t> </a:t>
            </a:r>
            <a:r>
              <a:rPr sz="4000" spc="-15" dirty="0">
                <a:solidFill>
                  <a:schemeClr val="accent1"/>
                </a:solidFill>
              </a:rPr>
              <a:t>giornata</a:t>
            </a:r>
            <a:r>
              <a:rPr sz="4000" spc="-10" dirty="0">
                <a:solidFill>
                  <a:schemeClr val="accent1"/>
                </a:solidFill>
              </a:rPr>
              <a:t> </a:t>
            </a:r>
            <a:r>
              <a:rPr sz="4000" spc="-15" dirty="0">
                <a:solidFill>
                  <a:schemeClr val="accent1"/>
                </a:solidFill>
              </a:rPr>
              <a:t>scolastica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791200"/>
            <a:ext cx="4350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Ogni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momento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giornata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organizzato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pensato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riferimento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precisi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obiettivi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43000" y="1371600"/>
          <a:ext cx="7086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   8:00</a:t>
                      </a:r>
                      <a:r>
                        <a:rPr lang="it-IT" baseline="0" dirty="0" smtClean="0"/>
                        <a:t> – 9:15       ACCOGLIENZA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  9:30</a:t>
                      </a:r>
                      <a:r>
                        <a:rPr lang="it-IT" baseline="0" dirty="0" smtClean="0"/>
                        <a:t> – 10:00      MERENDA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10:00 – 10:30      ATTIVITA’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GRANDE GRUPPO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10:30 – 12:00      ATTIVITA’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SEZIONE/INTERSEZIONE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12:00 – 13:00      PRANZO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13:00 – 14:00      GIOCO</a:t>
                      </a:r>
                      <a:r>
                        <a:rPr lang="it-IT" baseline="0" dirty="0" smtClean="0"/>
                        <a:t> LIBERO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14:00 – 15:</a:t>
                      </a:r>
                      <a:r>
                        <a:rPr lang="it-IT" dirty="0" err="1" smtClean="0"/>
                        <a:t>15</a:t>
                      </a:r>
                      <a:r>
                        <a:rPr lang="it-IT" dirty="0" smtClean="0"/>
                        <a:t>      ATTIVITA’ LABORATORIALE/DIDATTICA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15:30 – 16:00       USCITA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8915" name="Picture 3" descr="C:\Users\GIADA\OneDrive\Desktop\8840030-i-bambini-del-disegno-modello-senza-sald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638800"/>
            <a:ext cx="1190625" cy="866775"/>
          </a:xfrm>
          <a:prstGeom prst="rect">
            <a:avLst/>
          </a:prstGeom>
          <a:noFill/>
        </p:spPr>
      </p:pic>
      <p:pic>
        <p:nvPicPr>
          <p:cNvPr id="9" name="Picture 3" descr="C:\Users\GIADA\OneDrive\Desktop\8840030-i-bambini-del-disegno-modello-senza-sald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08595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1295400" y="199816"/>
            <a:ext cx="7315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chemeClr val="accent1"/>
                </a:solidFill>
              </a:rPr>
              <a:t>Orari</a:t>
            </a:r>
            <a:r>
              <a:rPr sz="4000" spc="-30" dirty="0">
                <a:solidFill>
                  <a:schemeClr val="accent1"/>
                </a:solidFill>
              </a:rPr>
              <a:t> </a:t>
            </a:r>
            <a:r>
              <a:rPr sz="4000" spc="-5" dirty="0">
                <a:solidFill>
                  <a:schemeClr val="accent1"/>
                </a:solidFill>
              </a:rPr>
              <a:t>di</a:t>
            </a:r>
            <a:r>
              <a:rPr sz="4000" spc="-25" dirty="0">
                <a:solidFill>
                  <a:schemeClr val="accent1"/>
                </a:solidFill>
              </a:rPr>
              <a:t> </a:t>
            </a:r>
            <a:r>
              <a:rPr sz="4000" spc="-10" dirty="0">
                <a:solidFill>
                  <a:schemeClr val="accent1"/>
                </a:solidFill>
              </a:rPr>
              <a:t>ingresso</a:t>
            </a:r>
            <a:r>
              <a:rPr sz="4000" spc="-20" dirty="0">
                <a:solidFill>
                  <a:schemeClr val="accent1"/>
                </a:solidFill>
              </a:rPr>
              <a:t> </a:t>
            </a:r>
            <a:r>
              <a:rPr sz="4000" dirty="0">
                <a:solidFill>
                  <a:schemeClr val="accent1"/>
                </a:solidFill>
              </a:rPr>
              <a:t>e</a:t>
            </a:r>
            <a:r>
              <a:rPr sz="4000" spc="-20" dirty="0">
                <a:solidFill>
                  <a:schemeClr val="accent1"/>
                </a:solidFill>
              </a:rPr>
              <a:t> </a:t>
            </a:r>
            <a:r>
              <a:rPr sz="4000" spc="-5" dirty="0">
                <a:solidFill>
                  <a:schemeClr val="accent1"/>
                </a:solidFill>
              </a:rPr>
              <a:t>di</a:t>
            </a:r>
            <a:r>
              <a:rPr sz="4000" spc="-25" dirty="0">
                <a:solidFill>
                  <a:schemeClr val="accent1"/>
                </a:solidFill>
              </a:rPr>
              <a:t> </a:t>
            </a:r>
            <a:r>
              <a:rPr sz="4000" spc="-10" dirty="0">
                <a:solidFill>
                  <a:schemeClr val="accent1"/>
                </a:solidFill>
              </a:rPr>
              <a:t>uscita</a:t>
            </a:r>
            <a:endParaRPr sz="4000" dirty="0">
              <a:solidFill>
                <a:schemeClr val="accent1"/>
              </a:solidFill>
            </a:endParaRPr>
          </a:p>
        </p:txBody>
      </p:sp>
      <p:pic>
        <p:nvPicPr>
          <p:cNvPr id="39938" name="Picture 2" descr="Orario e modalità di ingresso/uscita primi giorni di scuola – I.C. GENZANO  DI LUCANIA (PZ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48978"/>
          </a:xfrm>
          <a:prstGeom prst="rect">
            <a:avLst/>
          </a:prstGeom>
          <a:noFill/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457302"/>
              </p:ext>
            </p:extLst>
          </p:nvPr>
        </p:nvGraphicFramePr>
        <p:xfrm>
          <a:off x="2" y="1447800"/>
          <a:ext cx="9143997" cy="540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3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2550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SCUOLE INFANZIA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GIORNI </a:t>
                      </a:r>
                    </a:p>
                    <a:p>
                      <a:r>
                        <a:rPr lang="it-IT" sz="1600" dirty="0" err="1" smtClean="0"/>
                        <a:t>DI</a:t>
                      </a:r>
                      <a:r>
                        <a:rPr lang="it-IT" sz="1600" dirty="0" smtClean="0"/>
                        <a:t> LEZIONE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ARRIVO PULMINO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ARRIVO </a:t>
                      </a:r>
                    </a:p>
                    <a:p>
                      <a:r>
                        <a:rPr lang="it-IT" sz="1600" dirty="0" smtClean="0"/>
                        <a:t>IN </a:t>
                      </a:r>
                    </a:p>
                    <a:p>
                      <a:r>
                        <a:rPr lang="it-IT" sz="1600" dirty="0" smtClean="0"/>
                        <a:t>AUTONOMIA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USCITA CON GENITORI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USCITA PULMINO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USCITA</a:t>
                      </a:r>
                    </a:p>
                    <a:p>
                      <a:r>
                        <a:rPr lang="it-IT" sz="1600" dirty="0" smtClean="0"/>
                        <a:t> IN AUTONOMIA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3632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CAMPIGLIA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Dal</a:t>
                      </a:r>
                      <a:r>
                        <a:rPr lang="it-IT" sz="1400" baseline="0" dirty="0" smtClean="0"/>
                        <a:t> lunedì al venerdì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8:40/8:45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8:00</a:t>
                      </a:r>
                      <a:r>
                        <a:rPr lang="it-IT" sz="1400" baseline="0" dirty="0" smtClean="0"/>
                        <a:t> – 9:15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Turno antimeridiano</a:t>
                      </a:r>
                    </a:p>
                    <a:p>
                      <a:r>
                        <a:rPr lang="it-IT" sz="1400" dirty="0" smtClean="0"/>
                        <a:t>Senza mensa</a:t>
                      </a:r>
                    </a:p>
                    <a:p>
                      <a:r>
                        <a:rPr lang="it-IT" sz="1400" dirty="0" smtClean="0"/>
                        <a:t>11:45 – 12.15</a:t>
                      </a:r>
                    </a:p>
                    <a:p>
                      <a:r>
                        <a:rPr lang="it-IT" sz="1400" dirty="0" smtClean="0"/>
                        <a:t>Turno</a:t>
                      </a:r>
                      <a:r>
                        <a:rPr lang="it-IT" sz="1400" baseline="0" dirty="0" smtClean="0"/>
                        <a:t> antimeridiano</a:t>
                      </a:r>
                    </a:p>
                    <a:p>
                      <a:r>
                        <a:rPr lang="it-IT" sz="1400" baseline="0" dirty="0" smtClean="0"/>
                        <a:t>Con mensa</a:t>
                      </a:r>
                    </a:p>
                    <a:p>
                      <a:r>
                        <a:rPr lang="it-IT" sz="1400" dirty="0" smtClean="0"/>
                        <a:t>13:00 – 13:15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16:00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Dalle</a:t>
                      </a:r>
                      <a:r>
                        <a:rPr lang="it-IT" sz="1400" baseline="0" dirty="0" smtClean="0"/>
                        <a:t> 15:30 alle 15:45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3164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CARLO ALBERTO DALLA CHIESA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Dal</a:t>
                      </a:r>
                      <a:r>
                        <a:rPr lang="it-IT" sz="1400" baseline="0" dirty="0" smtClean="0"/>
                        <a:t> lunedì al venerdì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8:40/8:45</a:t>
                      </a:r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8:00</a:t>
                      </a:r>
                      <a:r>
                        <a:rPr lang="it-IT" sz="1400" baseline="0" dirty="0" smtClean="0"/>
                        <a:t> – 9:15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Turno antimeridiano</a:t>
                      </a:r>
                    </a:p>
                    <a:p>
                      <a:r>
                        <a:rPr lang="it-IT" sz="1400" dirty="0" smtClean="0"/>
                        <a:t>Senza mensa</a:t>
                      </a:r>
                    </a:p>
                    <a:p>
                      <a:r>
                        <a:rPr lang="it-IT" sz="1400" dirty="0" smtClean="0"/>
                        <a:t>11:45 – 12.15</a:t>
                      </a:r>
                    </a:p>
                    <a:p>
                      <a:r>
                        <a:rPr lang="it-IT" sz="1400" dirty="0" smtClean="0"/>
                        <a:t>Turno</a:t>
                      </a:r>
                      <a:r>
                        <a:rPr lang="it-IT" sz="1400" baseline="0" dirty="0" smtClean="0"/>
                        <a:t> antimeridiano</a:t>
                      </a:r>
                    </a:p>
                    <a:p>
                      <a:r>
                        <a:rPr lang="it-IT" sz="1400" baseline="0" dirty="0" smtClean="0"/>
                        <a:t>Con mensa</a:t>
                      </a:r>
                    </a:p>
                    <a:p>
                      <a:r>
                        <a:rPr lang="it-IT" sz="1400" dirty="0" smtClean="0"/>
                        <a:t>13:00 – 13:15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15:45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Dalle</a:t>
                      </a:r>
                      <a:r>
                        <a:rPr lang="it-IT" sz="1400" baseline="0" dirty="0" smtClean="0"/>
                        <a:t> 15:30 alle 15:45</a:t>
                      </a:r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5502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DON DANTE RACCICHINI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Dal</a:t>
                      </a:r>
                      <a:r>
                        <a:rPr lang="it-IT" sz="1400" baseline="0" dirty="0" smtClean="0"/>
                        <a:t> lunedì al venerdì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8.35/8:40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8:00</a:t>
                      </a:r>
                      <a:r>
                        <a:rPr lang="it-IT" sz="1400" baseline="0" dirty="0" smtClean="0"/>
                        <a:t> – 9:15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Turno antimeridiano</a:t>
                      </a:r>
                    </a:p>
                    <a:p>
                      <a:r>
                        <a:rPr lang="it-IT" sz="1400" dirty="0" smtClean="0"/>
                        <a:t>Senza mensa</a:t>
                      </a:r>
                    </a:p>
                    <a:p>
                      <a:r>
                        <a:rPr lang="it-IT" sz="1400" dirty="0" smtClean="0"/>
                        <a:t>11:45 – 12.15</a:t>
                      </a:r>
                    </a:p>
                    <a:p>
                      <a:r>
                        <a:rPr lang="it-IT" sz="1400" dirty="0" smtClean="0"/>
                        <a:t>Turno</a:t>
                      </a:r>
                      <a:r>
                        <a:rPr lang="it-IT" sz="1400" baseline="0" dirty="0" smtClean="0"/>
                        <a:t> antimeridiano</a:t>
                      </a:r>
                    </a:p>
                    <a:p>
                      <a:r>
                        <a:rPr lang="it-IT" sz="1400" baseline="0" dirty="0" smtClean="0"/>
                        <a:t>Con mensa</a:t>
                      </a:r>
                    </a:p>
                    <a:p>
                      <a:r>
                        <a:rPr lang="it-IT" sz="1400" dirty="0" smtClean="0"/>
                        <a:t>13:00 – 13:15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15:25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Dalle 15.30 alle 15:50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97036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057400"/>
            <a:ext cx="97036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Docenti - Istituto Sacro Cuore di Gesù alla Farnesina - Scuola  dell'Infanzia e Prim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14800"/>
            <a:ext cx="3213877" cy="2362200"/>
          </a:xfrm>
          <a:prstGeom prst="rect">
            <a:avLst/>
          </a:prstGeom>
          <a:noFill/>
        </p:spPr>
      </p:pic>
      <p:sp>
        <p:nvSpPr>
          <p:cNvPr id="2" name="object 3"/>
          <p:cNvSpPr txBox="1"/>
          <p:nvPr/>
        </p:nvSpPr>
        <p:spPr>
          <a:xfrm>
            <a:off x="686059" y="316520"/>
            <a:ext cx="8050530" cy="3683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0"/>
              </a:spcBef>
            </a:pP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Per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tutto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 il periodo 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destinato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all’accoglienza</a:t>
            </a: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,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32715" marR="125095" algn="ctr">
              <a:lnSpc>
                <a:spcPct val="150000"/>
              </a:lnSpc>
            </a:pP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ovvero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dall’inizio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della</a:t>
            </a:r>
            <a:r>
              <a:rPr sz="2000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scuola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fino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ad</a:t>
            </a:r>
            <a:r>
              <a:rPr sz="2000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inizio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mensa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scolastica(inizio</a:t>
            </a:r>
            <a:r>
              <a:rPr sz="2000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Ottobre), </a:t>
            </a:r>
            <a:r>
              <a:rPr sz="2000" spc="-44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scuola funziona</a:t>
            </a:r>
            <a:r>
              <a:rPr sz="2000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dal lunedì al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 venerdì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6985" algn="ctr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dalle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ore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8.00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alle</a:t>
            </a:r>
            <a:r>
              <a:rPr sz="2000" b="1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ore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Calibri"/>
                <a:cs typeface="Calibri"/>
              </a:rPr>
              <a:t>13.00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.</a:t>
            </a:r>
          </a:p>
          <a:p>
            <a:pPr marL="12700" marR="5080" algn="ctr">
              <a:lnSpc>
                <a:spcPct val="150000"/>
              </a:lnSpc>
            </a:pP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Questo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 per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garantire,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tutte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le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sezioni,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accent1"/>
                </a:solidFill>
                <a:latin typeface="Calibri"/>
                <a:cs typeface="Calibri"/>
              </a:rPr>
              <a:t>compresenza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delle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insegnanti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che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 è </a:t>
            </a:r>
            <a:r>
              <a:rPr sz="2000" spc="-434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funzionale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accent1"/>
                </a:solidFill>
                <a:latin typeface="Calibri"/>
                <a:cs typeface="Calibri"/>
              </a:rPr>
              <a:t>ad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offrire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 una maggior </a:t>
            </a:r>
            <a:r>
              <a:rPr sz="2000" spc="-10" dirty="0">
                <a:solidFill>
                  <a:schemeClr val="accent1"/>
                </a:solidFill>
                <a:latin typeface="Calibri"/>
                <a:cs typeface="Calibri"/>
              </a:rPr>
              <a:t>qualità</a:t>
            </a:r>
            <a:r>
              <a:rPr sz="2000" spc="-5" dirty="0">
                <a:solidFill>
                  <a:schemeClr val="accent1"/>
                </a:solidFill>
                <a:latin typeface="Calibri"/>
                <a:cs typeface="Calibri"/>
              </a:rPr>
              <a:t> del servizio.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Soffermiamoci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su</a:t>
            </a:r>
            <a:r>
              <a:rPr sz="20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ASPETTI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Stella a 16 punte 8"/>
          <p:cNvSpPr/>
          <p:nvPr/>
        </p:nvSpPr>
        <p:spPr>
          <a:xfrm>
            <a:off x="609600" y="4267200"/>
            <a:ext cx="2438400" cy="22860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16 punte 9"/>
          <p:cNvSpPr/>
          <p:nvPr/>
        </p:nvSpPr>
        <p:spPr>
          <a:xfrm>
            <a:off x="6019800" y="3733800"/>
            <a:ext cx="2590800" cy="2514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66800" y="510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PERIODO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ACCOGLIENZA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00800" y="464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COMPRESENZA DOCENTI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GIADA\OneDrive\Desktop\log-acc-2-8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15000"/>
            <a:ext cx="1938338" cy="97710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9812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/>
                </a:solidFill>
              </a:rPr>
              <a:t>PERIODO DELL’ACCOGLIENZA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6" name="Stella a 16 punte 5"/>
          <p:cNvSpPr/>
          <p:nvPr/>
        </p:nvSpPr>
        <p:spPr>
          <a:xfrm>
            <a:off x="152400" y="152400"/>
            <a:ext cx="838200" cy="7620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81000" y="12192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40" marR="158750" indent="2540"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latin typeface="Arial MT"/>
                <a:cs typeface="Arial MT"/>
              </a:rPr>
              <a:t>Il primo periodo dell’anno </a:t>
            </a:r>
            <a:r>
              <a:rPr lang="it-IT" dirty="0" smtClean="0">
                <a:latin typeface="Arial MT"/>
                <a:cs typeface="Arial MT"/>
              </a:rPr>
              <a:t>scolastico è </a:t>
            </a:r>
            <a:r>
              <a:rPr lang="it-IT" spc="-5" dirty="0" smtClean="0">
                <a:latin typeface="Arial MT"/>
                <a:cs typeface="Arial MT"/>
              </a:rPr>
              <a:t>detto periodo dell’accoglienza </a:t>
            </a:r>
            <a:r>
              <a:rPr lang="it-IT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perché </a:t>
            </a:r>
            <a:r>
              <a:rPr lang="it-IT" dirty="0" smtClean="0">
                <a:latin typeface="Arial MT"/>
                <a:cs typeface="Arial MT"/>
              </a:rPr>
              <a:t>è </a:t>
            </a:r>
            <a:r>
              <a:rPr lang="it-IT" spc="-5" dirty="0" smtClean="0">
                <a:latin typeface="Arial MT"/>
                <a:cs typeface="Arial MT"/>
              </a:rPr>
              <a:t>dedicato all’inserimento dei bambini nuovi iscritti </a:t>
            </a:r>
            <a:r>
              <a:rPr lang="it-IT" dirty="0" smtClean="0">
                <a:latin typeface="Arial MT"/>
                <a:cs typeface="Arial MT"/>
              </a:rPr>
              <a:t>e </a:t>
            </a:r>
            <a:r>
              <a:rPr lang="it-IT" spc="-5" dirty="0" smtClean="0">
                <a:latin typeface="Arial MT"/>
                <a:cs typeface="Arial MT"/>
              </a:rPr>
              <a:t>di tutti gli </a:t>
            </a:r>
            <a:r>
              <a:rPr lang="it-IT" spc="-545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alunni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che</a:t>
            </a:r>
            <a:r>
              <a:rPr lang="it-IT" spc="-5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ritornano</a:t>
            </a:r>
            <a:r>
              <a:rPr lang="it-IT" spc="-5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a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scuola.</a:t>
            </a:r>
          </a:p>
          <a:p>
            <a:pPr marL="1270" algn="ctr">
              <a:lnSpc>
                <a:spcPct val="100000"/>
              </a:lnSpc>
            </a:pPr>
            <a:r>
              <a:rPr lang="it-IT" spc="-5" dirty="0" smtClean="0">
                <a:latin typeface="Arial MT"/>
                <a:cs typeface="Arial MT"/>
              </a:rPr>
              <a:t>Ogni</a:t>
            </a:r>
            <a:r>
              <a:rPr lang="it-IT" spc="-15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anno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le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insegnanti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di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tutti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plessi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condividono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la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stesura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di</a:t>
            </a:r>
            <a:endParaRPr lang="it-IT" dirty="0" smtClean="0">
              <a:latin typeface="Arial MT"/>
              <a:cs typeface="Arial MT"/>
            </a:endParaRPr>
          </a:p>
          <a:p>
            <a:pPr marL="6985" algn="ctr">
              <a:lnSpc>
                <a:spcPct val="100000"/>
              </a:lnSpc>
            </a:pPr>
            <a:r>
              <a:rPr lang="it-IT" b="1" spc="-5" dirty="0" smtClean="0">
                <a:latin typeface="Arial"/>
                <a:cs typeface="Arial"/>
              </a:rPr>
              <a:t>un</a:t>
            </a:r>
            <a:r>
              <a:rPr lang="it-IT" b="1" spc="-25" dirty="0" smtClean="0">
                <a:latin typeface="Arial"/>
                <a:cs typeface="Arial"/>
              </a:rPr>
              <a:t> </a:t>
            </a:r>
            <a:r>
              <a:rPr lang="it-IT" b="1" spc="-5" dirty="0" smtClean="0">
                <a:latin typeface="Arial"/>
                <a:cs typeface="Arial"/>
              </a:rPr>
              <a:t>unico</a:t>
            </a:r>
            <a:r>
              <a:rPr lang="it-IT" b="1" spc="-20" dirty="0" smtClean="0">
                <a:latin typeface="Arial"/>
                <a:cs typeface="Arial"/>
              </a:rPr>
              <a:t> </a:t>
            </a:r>
            <a:r>
              <a:rPr lang="it-IT" b="1" dirty="0" smtClean="0">
                <a:latin typeface="Arial"/>
                <a:cs typeface="Arial"/>
              </a:rPr>
              <a:t>“progetto</a:t>
            </a:r>
            <a:r>
              <a:rPr lang="it-IT" b="1" spc="-20" dirty="0" smtClean="0">
                <a:latin typeface="Arial"/>
                <a:cs typeface="Arial"/>
              </a:rPr>
              <a:t> </a:t>
            </a:r>
            <a:r>
              <a:rPr lang="it-IT" b="1" spc="-5" dirty="0" smtClean="0">
                <a:latin typeface="Arial"/>
                <a:cs typeface="Arial"/>
              </a:rPr>
              <a:t>accoglienza”</a:t>
            </a:r>
            <a:r>
              <a:rPr lang="it-IT" spc="-5" dirty="0" smtClean="0">
                <a:latin typeface="Arial MT"/>
                <a:cs typeface="Arial MT"/>
              </a:rPr>
              <a:t>,</a:t>
            </a:r>
            <a:endParaRPr lang="it-IT" dirty="0" smtClean="0">
              <a:latin typeface="Arial MT"/>
              <a:cs typeface="Arial MT"/>
            </a:endParaRPr>
          </a:p>
          <a:p>
            <a:pPr marL="188595" marR="173990" algn="ctr">
              <a:lnSpc>
                <a:spcPct val="100000"/>
              </a:lnSpc>
            </a:pPr>
            <a:r>
              <a:rPr lang="it-IT" dirty="0" smtClean="0">
                <a:latin typeface="Arial MT"/>
                <a:cs typeface="Arial MT"/>
              </a:rPr>
              <a:t>confrontandosi sulle </a:t>
            </a:r>
            <a:r>
              <a:rPr lang="it-IT" spc="-5" dirty="0" smtClean="0">
                <a:latin typeface="Arial MT"/>
                <a:cs typeface="Arial MT"/>
              </a:rPr>
              <a:t>linee guida </a:t>
            </a:r>
            <a:r>
              <a:rPr lang="it-IT" dirty="0" smtClean="0">
                <a:latin typeface="Arial MT"/>
                <a:cs typeface="Arial MT"/>
              </a:rPr>
              <a:t>e sulle </a:t>
            </a:r>
            <a:r>
              <a:rPr lang="it-IT" b="1" spc="-5" dirty="0" smtClean="0">
                <a:uFill>
                  <a:solidFill>
                    <a:srgbClr val="632423"/>
                  </a:solidFill>
                </a:uFill>
                <a:latin typeface="Arial"/>
                <a:cs typeface="Arial"/>
              </a:rPr>
              <a:t>strategie metodologiche</a:t>
            </a:r>
            <a:r>
              <a:rPr lang="it-IT" b="1" spc="-5" dirty="0" smtClean="0">
                <a:latin typeface="Arial"/>
                <a:cs typeface="Arial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da </a:t>
            </a:r>
            <a:r>
              <a:rPr lang="it-IT" spc="-545" dirty="0" smtClean="0">
                <a:latin typeface="Arial MT"/>
                <a:cs typeface="Arial MT"/>
              </a:rPr>
              <a:t> </a:t>
            </a:r>
            <a:r>
              <a:rPr lang="it-IT" dirty="0" smtClean="0">
                <a:latin typeface="Arial MT"/>
                <a:cs typeface="Arial MT"/>
              </a:rPr>
              <a:t>mettere</a:t>
            </a:r>
            <a:r>
              <a:rPr lang="it-IT" spc="-1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in atto,</a:t>
            </a:r>
            <a:endParaRPr lang="it-IT" dirty="0" smtClean="0">
              <a:latin typeface="Arial MT"/>
              <a:cs typeface="Arial MT"/>
            </a:endParaRPr>
          </a:p>
          <a:p>
            <a:pPr marL="2540" algn="ctr">
              <a:lnSpc>
                <a:spcPct val="100000"/>
              </a:lnSpc>
            </a:pPr>
            <a:r>
              <a:rPr lang="it-IT" dirty="0" smtClean="0">
                <a:latin typeface="Arial MT"/>
                <a:cs typeface="Arial MT"/>
              </a:rPr>
              <a:t>con</a:t>
            </a:r>
            <a:r>
              <a:rPr lang="it-IT" spc="-25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l’obiettivo</a:t>
            </a:r>
            <a:r>
              <a:rPr lang="it-IT" spc="-2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prioritario</a:t>
            </a:r>
            <a:r>
              <a:rPr lang="it-IT" spc="-20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di</a:t>
            </a:r>
            <a:r>
              <a:rPr lang="it-IT" spc="-25" dirty="0" smtClean="0">
                <a:latin typeface="Arial MT"/>
                <a:cs typeface="Arial MT"/>
              </a:rPr>
              <a:t> </a:t>
            </a:r>
            <a:r>
              <a:rPr lang="it-IT" spc="-5" dirty="0" smtClean="0">
                <a:latin typeface="Arial MT"/>
                <a:cs typeface="Arial MT"/>
              </a:rPr>
              <a:t>favorire</a:t>
            </a:r>
            <a:endParaRPr lang="it-IT" dirty="0" smtClean="0">
              <a:latin typeface="Arial MT"/>
              <a:cs typeface="Arial MT"/>
            </a:endParaRPr>
          </a:p>
          <a:p>
            <a:pPr marL="3810" algn="ctr">
              <a:lnSpc>
                <a:spcPct val="100000"/>
              </a:lnSpc>
            </a:pPr>
            <a:r>
              <a:rPr lang="it-IT" b="1" spc="-5" dirty="0" smtClean="0">
                <a:latin typeface="Arial"/>
                <a:cs typeface="Arial"/>
              </a:rPr>
              <a:t>lo</a:t>
            </a:r>
            <a:r>
              <a:rPr lang="it-IT" b="1" spc="-25" dirty="0" smtClean="0">
                <a:latin typeface="Arial"/>
                <a:cs typeface="Arial"/>
              </a:rPr>
              <a:t> </a:t>
            </a:r>
            <a:r>
              <a:rPr lang="it-IT" b="1" spc="-35" dirty="0" smtClean="0">
                <a:latin typeface="Arial"/>
                <a:cs typeface="Arial"/>
              </a:rPr>
              <a:t>STARE</a:t>
            </a:r>
            <a:r>
              <a:rPr lang="it-IT" b="1" spc="-20" dirty="0" smtClean="0">
                <a:latin typeface="Arial"/>
                <a:cs typeface="Arial"/>
              </a:rPr>
              <a:t> </a:t>
            </a:r>
            <a:r>
              <a:rPr lang="it-IT" b="1" spc="-5" dirty="0" smtClean="0">
                <a:latin typeface="Arial"/>
                <a:cs typeface="Arial"/>
              </a:rPr>
              <a:t>BENE</a:t>
            </a:r>
            <a:r>
              <a:rPr lang="it-IT" b="1" spc="-95" dirty="0" smtClean="0">
                <a:latin typeface="Arial"/>
                <a:cs typeface="Arial"/>
              </a:rPr>
              <a:t> </a:t>
            </a:r>
            <a:r>
              <a:rPr lang="it-IT" b="1" dirty="0" smtClean="0">
                <a:latin typeface="Arial"/>
                <a:cs typeface="Arial"/>
              </a:rPr>
              <a:t>A</a:t>
            </a:r>
            <a:r>
              <a:rPr lang="it-IT" b="1" spc="-95" dirty="0" smtClean="0">
                <a:latin typeface="Arial"/>
                <a:cs typeface="Arial"/>
              </a:rPr>
              <a:t> </a:t>
            </a:r>
            <a:r>
              <a:rPr lang="it-IT" b="1" spc="-5" dirty="0" smtClean="0">
                <a:latin typeface="Arial"/>
                <a:cs typeface="Arial"/>
              </a:rPr>
              <a:t>SCUOLA.</a:t>
            </a:r>
          </a:p>
          <a:p>
            <a:pPr marL="3810" algn="ctr">
              <a:lnSpc>
                <a:spcPct val="100000"/>
              </a:lnSpc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"/>
              </a:spcBef>
              <a:buFont typeface="Wingdings" pitchFamily="2" charset="2"/>
              <a:buChar char="v"/>
            </a:pP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 tutto il periodo dell’accoglienza 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 consiglia 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inserimento 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graduale 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consono ai bisogni affettivi ed emotivi di ciascun </a:t>
            </a:r>
            <a:r>
              <a:rPr lang="it-IT" b="1" spc="-54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bambino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itchFamily="2" charset="2"/>
              <a:buChar char="v"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12065" marR="5080">
              <a:lnSpc>
                <a:spcPct val="100000"/>
              </a:lnSpc>
              <a:buFont typeface="Wingdings" pitchFamily="2" charset="2"/>
              <a:buChar char="v"/>
              <a:tabLst>
                <a:tab pos="7893684" algn="l"/>
              </a:tabLst>
            </a:pP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Durant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prim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settimana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frequenza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pe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bambin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nuov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iscritti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,si  consiglia</a:t>
            </a:r>
            <a:r>
              <a:rPr lang="it-IT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permanenza</a:t>
            </a:r>
            <a:r>
              <a:rPr lang="it-IT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spc="-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massima di due</a:t>
            </a:r>
            <a:r>
              <a:rPr lang="it-IT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spc="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ore</a:t>
            </a:r>
            <a:endParaRPr lang="it-IT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1969</Words>
  <Application>Microsoft Office PowerPoint</Application>
  <PresentationFormat>Presentazione su schermo (4:3)</PresentationFormat>
  <Paragraphs>279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Diapositiva 1</vt:lpstr>
      <vt:lpstr>Diapositiva 2</vt:lpstr>
      <vt:lpstr>Scuole  Infanzia</vt:lpstr>
      <vt:lpstr>LE SEZIONI</vt:lpstr>
      <vt:lpstr>TEMPO SCUOLA</vt:lpstr>
      <vt:lpstr>Articolazione della giornata scolastica</vt:lpstr>
      <vt:lpstr>Orari di ingresso e di uscita</vt:lpstr>
      <vt:lpstr>Diapositiva 8</vt:lpstr>
      <vt:lpstr>Diapositiva 9</vt:lpstr>
      <vt:lpstr>COMPRESENZA DELLE DOCENTI</vt:lpstr>
      <vt:lpstr>IL VALORE DELLA COMPRESENZA</vt:lpstr>
      <vt:lpstr>“SCUOLA come AMBIENTE DI VITA”</vt:lpstr>
      <vt:lpstr>Il tutto viene perseguito nell’ottica di un percorso curricolare  articolato attraverso cinque CAMPI DI ESPERIENZA:</vt:lpstr>
      <vt:lpstr>Diapositiva 14</vt:lpstr>
      <vt:lpstr>Diapositiva 15</vt:lpstr>
      <vt:lpstr>Tale programmazione viene arricchita ed integrata  dai progetti presenti nel PTOF</vt:lpstr>
      <vt:lpstr>SPECIFICITA’ del CONTESTO EDUCATIVO </vt:lpstr>
      <vt:lpstr>Alcune parole-chiave:</vt:lpstr>
      <vt:lpstr>Alla scuola dell’infanzia strumenti chiave per la valutazione sono l’OSSERVAZIONE e la VALUTAZIONE FORMATIVA</vt:lpstr>
      <vt:lpstr>MODALITA’ DI VALUTAZIONE</vt:lpstr>
      <vt:lpstr>Diapositiva 21</vt:lpstr>
      <vt:lpstr>Diapositiva 22</vt:lpstr>
      <vt:lpstr>Dal 18 Gennaio al 10 Febbraio 2024 ISCRIZIONI SCUOLA DELL’INFANZIA SU MODELLO CARTACEO</vt:lpstr>
      <vt:lpstr>Soggetti aventi diritto all’Iscrizione</vt:lpstr>
      <vt:lpstr>CRITERI PER L’ACCOGLIENZA DEGLI  ALUNNI ANTICIPATARI</vt:lpstr>
      <vt:lpstr>I NOSTRI 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VERSIONE CON CORREZIONE ORARIO ASSEMBLEA ISCRIZIONI INFANZIA 2022-2023.pptx</dc:title>
  <dc:creator>GIADA</dc:creator>
  <cp:lastModifiedBy>GIADA</cp:lastModifiedBy>
  <cp:revision>106</cp:revision>
  <dcterms:created xsi:type="dcterms:W3CDTF">2023-12-18T20:21:43Z</dcterms:created>
  <dcterms:modified xsi:type="dcterms:W3CDTF">2024-01-18T16:20:51Z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